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8" r:id="rId15"/>
    <p:sldId id="277" r:id="rId16"/>
    <p:sldId id="279" r:id="rId17"/>
    <p:sldId id="280" r:id="rId18"/>
    <p:sldId id="271" r:id="rId19"/>
    <p:sldId id="270" r:id="rId20"/>
    <p:sldId id="273" r:id="rId21"/>
    <p:sldId id="274" r:id="rId22"/>
    <p:sldId id="275"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AA7E9-21F9-DE4C-89B6-F5258CA75C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0C35A09-4723-8FC2-AA79-025A3A4026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BC5A38B-FD76-6974-202A-7BF00F85CE28}"/>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1A900EA1-41FC-4590-5482-9FC2756CDD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BCC9D98-820A-F41E-AE9B-AB6B22E91076}"/>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1489265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3A3C6-B797-E073-9A4F-9C6C54E68F8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2270CAD-5CAF-0A0B-FEA4-AD7123CCE9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9A4324-91F3-091B-3B93-52970FC362E8}"/>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6926894A-3B43-3053-E2BA-CA1D9E51D0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E78B2D-5491-30C9-5C01-3704556D5D1B}"/>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2032332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0955FF-4858-74B6-B64E-98351367E06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47E949-DE93-E6AE-EAF5-23F32B3052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A41D43-5047-EC15-1C41-097AC729565C}"/>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489672C7-22B7-9AE3-868D-BD06779B66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05D18F-A479-78E1-1EE0-BF7D6026B908}"/>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3705652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A3322-55CF-4AE2-2350-14015DF51EF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E70D6E-73E6-EF99-E749-444FC159F1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D15D9E-826A-E230-CA2E-2C0669C3A5BE}"/>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3332EE9B-E0C2-84F4-02C0-6DA3C4EFC0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CC184B-20E6-819B-BD30-F199FF07CF82}"/>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376290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CF90A-F346-8C36-05CE-C8DCAE4076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CFD9F3B-A5C7-331D-A7BB-A9DEDBE2AB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82AC19-9BCC-BB45-EDAD-CF4285ED954C}"/>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1A51E427-E114-AFB8-A6EF-5F1BC47F5A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4191FD-0725-0D7E-A41C-D0D01CB648D9}"/>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276445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36B93-225E-6612-6665-BE304B35E7A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091784-8E75-3E01-DBA9-01DCB23E53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57A1EBD-68B4-F194-96F2-E0DC032446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77387DA-B4D3-3287-D1C3-58D9D89043E0}"/>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6" name="Footer Placeholder 5">
            <a:extLst>
              <a:ext uri="{FF2B5EF4-FFF2-40B4-BE49-F238E27FC236}">
                <a16:creationId xmlns:a16="http://schemas.microsoft.com/office/drawing/2014/main" id="{D4DABF16-C7BF-2AE7-04CE-9C1C1473578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7918D5-2D92-4941-3198-445AC342CB90}"/>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1833410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040CC-BD45-6BA1-D193-FE6B783237F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448F369-8F5C-5306-BDF8-49C2A3DAB8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67870B-58BB-35D0-4260-E9EFD2DA08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FE4189-9415-5399-6A5A-FFF9EF5957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89D5F6-44EA-9A95-37E7-CF9B3E675A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0086F2A-FFBD-D081-6D6A-AB6A2BB11F1E}"/>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8" name="Footer Placeholder 7">
            <a:extLst>
              <a:ext uri="{FF2B5EF4-FFF2-40B4-BE49-F238E27FC236}">
                <a16:creationId xmlns:a16="http://schemas.microsoft.com/office/drawing/2014/main" id="{5DDF99FF-938E-1C29-F55B-DC99D6611A9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2BA1832-A1E3-B6B2-5E58-B61CBE0D8179}"/>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795943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2249C-C464-1EF0-CC3F-560CA043601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6E76380-B5FA-1188-F520-7FFF166DAC38}"/>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4" name="Footer Placeholder 3">
            <a:extLst>
              <a:ext uri="{FF2B5EF4-FFF2-40B4-BE49-F238E27FC236}">
                <a16:creationId xmlns:a16="http://schemas.microsoft.com/office/drawing/2014/main" id="{DAC0B4BE-6E56-1D01-AC31-111887203A4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C719DBB-5A5D-C07E-4053-3A85BEC9D023}"/>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188392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544F9B-6675-25CA-B161-DB44553ED155}"/>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3" name="Footer Placeholder 2">
            <a:extLst>
              <a:ext uri="{FF2B5EF4-FFF2-40B4-BE49-F238E27FC236}">
                <a16:creationId xmlns:a16="http://schemas.microsoft.com/office/drawing/2014/main" id="{41341487-6304-6F78-5E94-7B292443FED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C4D42A3-2B6E-CADE-6B5B-A9C2552D74A1}"/>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304407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9F469-B2CD-07E9-7131-2F792068CD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99F19C8-818A-7E25-0193-3B988CBB15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4120F41-188B-E8D6-A804-72BEC34D97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9BB109-4E6D-6D56-8B1C-4D99AC8C3DCD}"/>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6" name="Footer Placeholder 5">
            <a:extLst>
              <a:ext uri="{FF2B5EF4-FFF2-40B4-BE49-F238E27FC236}">
                <a16:creationId xmlns:a16="http://schemas.microsoft.com/office/drawing/2014/main" id="{04D81673-B348-D413-9E19-FEB26280EEA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2B79A3-1059-0856-B66C-D2D68050262E}"/>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1844770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73EBD-6DAA-0964-D3FC-42ABCE1B3A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2FA2F5F-3A1D-AB87-64CD-FD3E9BF4BE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F34DFB7-E322-F938-4DFC-9CF9A20F71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F129D3-777F-A672-E20B-87EB48C9244E}"/>
              </a:ext>
            </a:extLst>
          </p:cNvPr>
          <p:cNvSpPr>
            <a:spLocks noGrp="1"/>
          </p:cNvSpPr>
          <p:nvPr>
            <p:ph type="dt" sz="half" idx="10"/>
          </p:nvPr>
        </p:nvSpPr>
        <p:spPr/>
        <p:txBody>
          <a:bodyPr/>
          <a:lstStyle/>
          <a:p>
            <a:fld id="{24BF90BC-7929-4A47-8FEA-529532717713}" type="datetimeFigureOut">
              <a:rPr lang="en-IN" smtClean="0"/>
              <a:t>16-04-2024</a:t>
            </a:fld>
            <a:endParaRPr lang="en-IN"/>
          </a:p>
        </p:txBody>
      </p:sp>
      <p:sp>
        <p:nvSpPr>
          <p:cNvPr id="6" name="Footer Placeholder 5">
            <a:extLst>
              <a:ext uri="{FF2B5EF4-FFF2-40B4-BE49-F238E27FC236}">
                <a16:creationId xmlns:a16="http://schemas.microsoft.com/office/drawing/2014/main" id="{1AA01B07-C768-6F41-1704-0E9FD02CCB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50B7AC-54FF-CF78-6463-0190BF62DE7F}"/>
              </a:ext>
            </a:extLst>
          </p:cNvPr>
          <p:cNvSpPr>
            <a:spLocks noGrp="1"/>
          </p:cNvSpPr>
          <p:nvPr>
            <p:ph type="sldNum" sz="quarter" idx="12"/>
          </p:nvPr>
        </p:nvSpPr>
        <p:spPr/>
        <p:txBody>
          <a:bodyPr/>
          <a:lstStyle/>
          <a:p>
            <a:fld id="{062D3EC3-AC6F-4056-921F-2590FAAD2D14}" type="slidenum">
              <a:rPr lang="en-IN" smtClean="0"/>
              <a:t>‹#›</a:t>
            </a:fld>
            <a:endParaRPr lang="en-IN"/>
          </a:p>
        </p:txBody>
      </p:sp>
    </p:spTree>
    <p:extLst>
      <p:ext uri="{BB962C8B-B14F-4D97-AF65-F5344CB8AC3E}">
        <p14:creationId xmlns:p14="http://schemas.microsoft.com/office/powerpoint/2010/main" val="2551749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08516E-AC05-E5C0-F007-3707B3D7AA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46889A1-41F2-9C22-8C5E-601D81C1DA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190550-9762-E70E-24E8-1601F93DFE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BF90BC-7929-4A47-8FEA-529532717713}" type="datetimeFigureOut">
              <a:rPr lang="en-IN" smtClean="0"/>
              <a:t>16-04-2024</a:t>
            </a:fld>
            <a:endParaRPr lang="en-IN"/>
          </a:p>
        </p:txBody>
      </p:sp>
      <p:sp>
        <p:nvSpPr>
          <p:cNvPr id="5" name="Footer Placeholder 4">
            <a:extLst>
              <a:ext uri="{FF2B5EF4-FFF2-40B4-BE49-F238E27FC236}">
                <a16:creationId xmlns:a16="http://schemas.microsoft.com/office/drawing/2014/main" id="{60667307-C250-3C4A-28CC-D5E30D6B7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FA297C4-0B9E-7B0B-2468-6760A86E35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2D3EC3-AC6F-4056-921F-2590FAAD2D14}" type="slidenum">
              <a:rPr lang="en-IN" smtClean="0"/>
              <a:t>‹#›</a:t>
            </a:fld>
            <a:endParaRPr lang="en-IN"/>
          </a:p>
        </p:txBody>
      </p:sp>
    </p:spTree>
    <p:extLst>
      <p:ext uri="{BB962C8B-B14F-4D97-AF65-F5344CB8AC3E}">
        <p14:creationId xmlns:p14="http://schemas.microsoft.com/office/powerpoint/2010/main" val="104035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0FEF0D-7ED8-4A48-23C6-CE2FFB2FEB9D}"/>
              </a:ext>
            </a:extLst>
          </p:cNvPr>
          <p:cNvSpPr>
            <a:spLocks noGrp="1"/>
          </p:cNvSpPr>
          <p:nvPr>
            <p:ph idx="1"/>
          </p:nvPr>
        </p:nvSpPr>
        <p:spPr>
          <a:xfrm>
            <a:off x="838200" y="1853641"/>
            <a:ext cx="10754032" cy="4323321"/>
          </a:xfrm>
        </p:spPr>
        <p:txBody>
          <a:bodyPr/>
          <a:lstStyle/>
          <a:p>
            <a:pPr marL="0" indent="0" algn="ctr">
              <a:buNone/>
            </a:pPr>
            <a:r>
              <a:rPr lang="en-IN" dirty="0"/>
              <a:t>             </a:t>
            </a:r>
            <a:r>
              <a:rPr lang="en-IN" b="1" dirty="0">
                <a:latin typeface="Arial" panose="020B0604020202020204" pitchFamily="34" charset="0"/>
                <a:cs typeface="Arial" panose="020B0604020202020204" pitchFamily="34" charset="0"/>
              </a:rPr>
              <a:t>BLOCKCHAIN BASED EMPLOYEE STOCK OWNERSHIP PLAN </a:t>
            </a:r>
          </a:p>
          <a:p>
            <a:pPr marL="0" indent="0" algn="ctr">
              <a:buNone/>
            </a:pPr>
            <a:r>
              <a:rPr lang="en-IN" b="1" dirty="0">
                <a:latin typeface="Arial" panose="020B0604020202020204" pitchFamily="34" charset="0"/>
                <a:cs typeface="Arial" panose="020B0604020202020204" pitchFamily="34" charset="0"/>
              </a:rPr>
              <a:t> </a:t>
            </a:r>
            <a:r>
              <a:rPr lang="en-IN" sz="2000" dirty="0">
                <a:latin typeface="Arial" panose="020B0604020202020204" pitchFamily="34" charset="0"/>
                <a:cs typeface="Arial" panose="020B0604020202020204" pitchFamily="34" charset="0"/>
              </a:rPr>
              <a:t>under the guidance of</a:t>
            </a:r>
          </a:p>
          <a:p>
            <a:pPr marL="0" indent="0" algn="ctr">
              <a:buNone/>
            </a:pPr>
            <a:r>
              <a:rPr lang="en-IN" sz="2000" b="1" dirty="0" err="1">
                <a:latin typeface="Arial" panose="020B0604020202020204" pitchFamily="34" charset="0"/>
                <a:cs typeface="Arial" panose="020B0604020202020204" pitchFamily="34" charset="0"/>
              </a:rPr>
              <a:t>Dr.</a:t>
            </a:r>
            <a:r>
              <a:rPr lang="en-IN" sz="2000" b="1" dirty="0">
                <a:latin typeface="Arial" panose="020B0604020202020204" pitchFamily="34" charset="0"/>
                <a:cs typeface="Arial" panose="020B0604020202020204" pitchFamily="34" charset="0"/>
              </a:rPr>
              <a:t> RAJASEKAR.P M.E., Ph.D.,</a:t>
            </a:r>
          </a:p>
          <a:p>
            <a:pPr marL="0" indent="0" algn="ctr">
              <a:buNone/>
            </a:pPr>
            <a:r>
              <a:rPr lang="en-IN" sz="2000" dirty="0">
                <a:latin typeface="Arial" panose="020B0604020202020204" pitchFamily="34" charset="0"/>
                <a:cs typeface="Arial" panose="020B0604020202020204" pitchFamily="34" charset="0"/>
              </a:rPr>
              <a:t>by </a:t>
            </a:r>
          </a:p>
          <a:p>
            <a:pPr marL="0" indent="0" algn="ctr">
              <a:buNone/>
            </a:pPr>
            <a:r>
              <a:rPr lang="en-IN" sz="2000" b="1" dirty="0">
                <a:latin typeface="Arial" panose="020B0604020202020204" pitchFamily="34" charset="0"/>
                <a:cs typeface="Arial" panose="020B0604020202020204" pitchFamily="34" charset="0"/>
              </a:rPr>
              <a:t>AARTHI R (40120001)</a:t>
            </a:r>
          </a:p>
          <a:p>
            <a:pPr marL="0" indent="0" algn="ctr">
              <a:buNone/>
            </a:pPr>
            <a:r>
              <a:rPr lang="en-IN" sz="2000" b="1" dirty="0">
                <a:latin typeface="Arial" panose="020B0604020202020204" pitchFamily="34" charset="0"/>
                <a:cs typeface="Arial" panose="020B0604020202020204" pitchFamily="34" charset="0"/>
              </a:rPr>
              <a:t>RAJALASHMI R (40120072)</a:t>
            </a:r>
            <a:endParaRPr lang="en-IN" b="1" dirty="0">
              <a:latin typeface="Arial" panose="020B0604020202020204" pitchFamily="34" charset="0"/>
              <a:cs typeface="Arial" panose="020B0604020202020204" pitchFamily="34" charset="0"/>
            </a:endParaRPr>
          </a:p>
          <a:p>
            <a:pPr marL="0" indent="0">
              <a:buNone/>
            </a:pPr>
            <a:r>
              <a:rPr lang="en-IN" b="1" dirty="0">
                <a:latin typeface="Arial" panose="020B0604020202020204" pitchFamily="34" charset="0"/>
                <a:cs typeface="Arial" panose="020B0604020202020204" pitchFamily="34" charset="0"/>
              </a:rPr>
              <a:t> </a:t>
            </a:r>
          </a:p>
        </p:txBody>
      </p:sp>
      <p:pic>
        <p:nvPicPr>
          <p:cNvPr id="4" name="Picture 3">
            <a:extLst>
              <a:ext uri="{FF2B5EF4-FFF2-40B4-BE49-F238E27FC236}">
                <a16:creationId xmlns:a16="http://schemas.microsoft.com/office/drawing/2014/main" id="{3A054B47-2709-88BC-AAB3-3B329B62D1C5}"/>
              </a:ext>
            </a:extLst>
          </p:cNvPr>
          <p:cNvPicPr>
            <a:picLocks noChangeAspect="1"/>
          </p:cNvPicPr>
          <p:nvPr/>
        </p:nvPicPr>
        <p:blipFill rotWithShape="1">
          <a:blip r:embed="rId2">
            <a:extLst>
              <a:ext uri="{28A0092B-C50C-407E-A947-70E740481C1C}">
                <a14:useLocalDpi xmlns:a14="http://schemas.microsoft.com/office/drawing/2010/main" val="0"/>
              </a:ext>
            </a:extLst>
          </a:blip>
          <a:srcRect l="7527" t="22675" r="7527" b="22063"/>
          <a:stretch/>
        </p:blipFill>
        <p:spPr>
          <a:xfrm>
            <a:off x="1939414" y="0"/>
            <a:ext cx="7361903" cy="1853641"/>
          </a:xfrm>
          <a:prstGeom prst="rect">
            <a:avLst/>
          </a:prstGeom>
        </p:spPr>
      </p:pic>
    </p:spTree>
    <p:extLst>
      <p:ext uri="{BB962C8B-B14F-4D97-AF65-F5344CB8AC3E}">
        <p14:creationId xmlns:p14="http://schemas.microsoft.com/office/powerpoint/2010/main" val="3150503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A4BBC-75BE-FCD1-5060-DCED1F8A944F}"/>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PROPOSED METHODS</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B0827209-BE30-26AB-2EF4-79F00B3D374A}"/>
              </a:ext>
            </a:extLst>
          </p:cNvPr>
          <p:cNvSpPr>
            <a:spLocks noGrp="1"/>
          </p:cNvSpPr>
          <p:nvPr>
            <p:ph idx="1"/>
          </p:nvPr>
        </p:nvSpPr>
        <p:spPr>
          <a:xfrm>
            <a:off x="1034845" y="1229032"/>
            <a:ext cx="10515600" cy="5004620"/>
          </a:xfrm>
        </p:spPr>
        <p:txBody>
          <a:bodyPr>
            <a:normAutofit fontScale="85000" lnSpcReduction="10000"/>
          </a:bodyPr>
          <a:lstStyle/>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Platform Selection:</a:t>
            </a:r>
            <a:r>
              <a:rPr lang="en-US" b="0" i="0" dirty="0">
                <a:solidFill>
                  <a:srgbClr val="0D0D0D"/>
                </a:solidFill>
                <a:effectLst/>
                <a:highlight>
                  <a:srgbClr val="FFFFFF"/>
                </a:highlight>
                <a:latin typeface="Arial" panose="020B0604020202020204" pitchFamily="34" charset="0"/>
                <a:cs typeface="Arial" panose="020B0604020202020204" pitchFamily="34" charset="0"/>
              </a:rPr>
              <a:t> Choose a suitable blockchain platform (e.g., Ethereum, Hyperledger) based on scalability, security, and compatibility.</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Smart Contract Development:</a:t>
            </a:r>
            <a:r>
              <a:rPr lang="en-US" b="0" i="0" dirty="0">
                <a:solidFill>
                  <a:srgbClr val="0D0D0D"/>
                </a:solidFill>
                <a:effectLst/>
                <a:highlight>
                  <a:srgbClr val="FFFFFF"/>
                </a:highlight>
                <a:latin typeface="Arial" panose="020B0604020202020204" pitchFamily="34" charset="0"/>
                <a:cs typeface="Arial" panose="020B0604020202020204" pitchFamily="34" charset="0"/>
              </a:rPr>
              <a:t> Create smart contracts for automated stock issuance, vesting schedules, and dividend distributions.</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Tokenization:</a:t>
            </a:r>
            <a:r>
              <a:rPr lang="en-US" b="0" i="0" dirty="0">
                <a:solidFill>
                  <a:srgbClr val="0D0D0D"/>
                </a:solidFill>
                <a:effectLst/>
                <a:highlight>
                  <a:srgbClr val="FFFFFF"/>
                </a:highlight>
                <a:latin typeface="Arial" panose="020B0604020202020204" pitchFamily="34" charset="0"/>
                <a:cs typeface="Arial" panose="020B0604020202020204" pitchFamily="34" charset="0"/>
              </a:rPr>
              <a:t> Tokenize employee ownership stakes for transparent tracking on the blockchain.</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Identity Management:</a:t>
            </a:r>
            <a:r>
              <a:rPr lang="en-US" b="0" i="0" dirty="0">
                <a:solidFill>
                  <a:srgbClr val="0D0D0D"/>
                </a:solidFill>
                <a:effectLst/>
                <a:highlight>
                  <a:srgbClr val="FFFFFF"/>
                </a:highlight>
                <a:latin typeface="Arial" panose="020B0604020202020204" pitchFamily="34" charset="0"/>
                <a:cs typeface="Arial" panose="020B0604020202020204" pitchFamily="34" charset="0"/>
              </a:rPr>
              <a:t> Implement robust authentication systems to ensure secure access for authorized users.</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User Interface Design:</a:t>
            </a:r>
            <a:r>
              <a:rPr lang="en-US" b="0" i="0" dirty="0">
                <a:solidFill>
                  <a:srgbClr val="0D0D0D"/>
                </a:solidFill>
                <a:effectLst/>
                <a:highlight>
                  <a:srgbClr val="FFFFFF"/>
                </a:highlight>
                <a:latin typeface="Arial" panose="020B0604020202020204" pitchFamily="34" charset="0"/>
                <a:cs typeface="Arial" panose="020B0604020202020204" pitchFamily="34" charset="0"/>
              </a:rPr>
              <a:t> Develop a user-friendly interface for employees to access ownership information and participate in voting.</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Security Measures:</a:t>
            </a:r>
            <a:r>
              <a:rPr lang="en-US" b="0" i="0" dirty="0">
                <a:solidFill>
                  <a:srgbClr val="0D0D0D"/>
                </a:solidFill>
                <a:effectLst/>
                <a:highlight>
                  <a:srgbClr val="FFFFFF"/>
                </a:highlight>
                <a:latin typeface="Arial" panose="020B0604020202020204" pitchFamily="34" charset="0"/>
                <a:cs typeface="Arial" panose="020B0604020202020204" pitchFamily="34" charset="0"/>
              </a:rPr>
              <a:t> Employ encryption, multi-factor authentication, and regular audits to protect sensitive data.</a:t>
            </a:r>
          </a:p>
          <a:p>
            <a:pPr algn="l">
              <a:buFont typeface="+mj-lt"/>
              <a:buAutoNum type="arabicPeriod"/>
            </a:pPr>
            <a:r>
              <a:rPr lang="en-US" b="1" i="0" dirty="0">
                <a:solidFill>
                  <a:srgbClr val="0D0D0D"/>
                </a:solidFill>
                <a:effectLst/>
                <a:highlight>
                  <a:srgbClr val="FFFFFF"/>
                </a:highlight>
                <a:latin typeface="Arial" panose="020B0604020202020204" pitchFamily="34" charset="0"/>
                <a:cs typeface="Arial" panose="020B0604020202020204" pitchFamily="34" charset="0"/>
              </a:rPr>
              <a:t>Monitoring and Improvement:</a:t>
            </a:r>
            <a:r>
              <a:rPr lang="en-US" b="0" i="0" dirty="0">
                <a:solidFill>
                  <a:srgbClr val="0D0D0D"/>
                </a:solidFill>
                <a:effectLst/>
                <a:highlight>
                  <a:srgbClr val="FFFFFF"/>
                </a:highlight>
                <a:latin typeface="Arial" panose="020B0604020202020204" pitchFamily="34" charset="0"/>
                <a:cs typeface="Arial" panose="020B0604020202020204" pitchFamily="34" charset="0"/>
              </a:rPr>
              <a:t> Continuously monitor platform performance, gather feedback, and iterate for ongoing enhancement.</a:t>
            </a:r>
          </a:p>
          <a:p>
            <a:endParaRPr lang="en-IN" dirty="0"/>
          </a:p>
        </p:txBody>
      </p:sp>
    </p:spTree>
    <p:extLst>
      <p:ext uri="{BB962C8B-B14F-4D97-AF65-F5344CB8AC3E}">
        <p14:creationId xmlns:p14="http://schemas.microsoft.com/office/powerpoint/2010/main" val="1815364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7BD8C-1175-12F9-E232-30468143EA99}"/>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ARCHITECTURE</a:t>
            </a:r>
            <a:br>
              <a:rPr lang="en-US" sz="4400" dirty="0">
                <a:latin typeface="Arial" panose="020B0604020202020204" pitchFamily="34" charset="0"/>
                <a:cs typeface="Arial" panose="020B0604020202020204" pitchFamily="34" charset="0"/>
              </a:rPr>
            </a:br>
            <a:endParaRPr lang="en-IN" dirty="0"/>
          </a:p>
        </p:txBody>
      </p:sp>
      <p:pic>
        <p:nvPicPr>
          <p:cNvPr id="4" name="image3.jpeg">
            <a:extLst>
              <a:ext uri="{FF2B5EF4-FFF2-40B4-BE49-F238E27FC236}">
                <a16:creationId xmlns:a16="http://schemas.microsoft.com/office/drawing/2014/main" id="{F0D32847-FC80-0ABD-29AA-E5C63D93BEB8}"/>
              </a:ext>
            </a:extLst>
          </p:cNvPr>
          <p:cNvPicPr>
            <a:picLocks noGrp="1" noChangeAspect="1"/>
          </p:cNvPicPr>
          <p:nvPr>
            <p:ph idx="1"/>
          </p:nvPr>
        </p:nvPicPr>
        <p:blipFill>
          <a:blip r:embed="rId2" cstate="print"/>
          <a:stretch>
            <a:fillRect/>
          </a:stretch>
        </p:blipFill>
        <p:spPr>
          <a:xfrm>
            <a:off x="3433738" y="1209675"/>
            <a:ext cx="5324524" cy="4967288"/>
          </a:xfrm>
          <a:prstGeom prst="rect">
            <a:avLst/>
          </a:prstGeom>
        </p:spPr>
      </p:pic>
    </p:spTree>
    <p:extLst>
      <p:ext uri="{BB962C8B-B14F-4D97-AF65-F5344CB8AC3E}">
        <p14:creationId xmlns:p14="http://schemas.microsoft.com/office/powerpoint/2010/main" val="3889337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372E5-14DE-9D14-9114-A40F56DF7BAD}"/>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MODULES</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39F1BD8F-09B1-8902-C3F8-E368FAC7CF2E}"/>
              </a:ext>
            </a:extLst>
          </p:cNvPr>
          <p:cNvSpPr>
            <a:spLocks noGrp="1"/>
          </p:cNvSpPr>
          <p:nvPr>
            <p:ph idx="1"/>
          </p:nvPr>
        </p:nvSpPr>
        <p:spPr>
          <a:xfrm>
            <a:off x="838200" y="1347019"/>
            <a:ext cx="10515600" cy="4829944"/>
          </a:xfrm>
        </p:spPr>
        <p:txBody>
          <a:bodyPr>
            <a:normAutofit/>
          </a:bodyPr>
          <a:lstStyle/>
          <a:p>
            <a:pPr marL="0" indent="0">
              <a:buNone/>
            </a:pPr>
            <a:r>
              <a:rPr lang="en-US" sz="2400" dirty="0">
                <a:latin typeface="Arial" panose="020B0604020202020204" pitchFamily="34" charset="0"/>
                <a:cs typeface="Arial" panose="020B0604020202020204" pitchFamily="34" charset="0"/>
              </a:rPr>
              <a:t>1. Financial Management Module </a:t>
            </a:r>
          </a:p>
          <a:p>
            <a:pPr marL="0" indent="0">
              <a:buNone/>
            </a:pPr>
            <a:r>
              <a:rPr lang="en-US" sz="2400" dirty="0">
                <a:latin typeface="Arial" panose="020B0604020202020204" pitchFamily="34" charset="0"/>
                <a:cs typeface="Arial" panose="020B0604020202020204" pitchFamily="34" charset="0"/>
              </a:rPr>
              <a:t>2. Human Resources Module </a:t>
            </a:r>
          </a:p>
          <a:p>
            <a:pPr marL="0" indent="0">
              <a:buNone/>
            </a:pPr>
            <a:r>
              <a:rPr lang="en-US" sz="2400" dirty="0">
                <a:latin typeface="Arial" panose="020B0604020202020204" pitchFamily="34" charset="0"/>
                <a:cs typeface="Arial" panose="020B0604020202020204" pitchFamily="34" charset="0"/>
              </a:rPr>
              <a:t>3. Sales and Marketing Module </a:t>
            </a:r>
          </a:p>
          <a:p>
            <a:pPr marL="0" indent="0">
              <a:buNone/>
            </a:pPr>
            <a:r>
              <a:rPr lang="en-US" sz="2400" dirty="0">
                <a:latin typeface="Arial" panose="020B0604020202020204" pitchFamily="34" charset="0"/>
                <a:cs typeface="Arial" panose="020B0604020202020204" pitchFamily="34" charset="0"/>
              </a:rPr>
              <a:t>4. Inventory Control Module </a:t>
            </a:r>
          </a:p>
          <a:p>
            <a:pPr marL="0" indent="0">
              <a:buNone/>
            </a:pPr>
            <a:r>
              <a:rPr lang="en-US" sz="2400" dirty="0">
                <a:latin typeface="Arial" panose="020B0604020202020204" pitchFamily="34" charset="0"/>
                <a:cs typeface="Arial" panose="020B0604020202020204" pitchFamily="34" charset="0"/>
              </a:rPr>
              <a:t>5. Customer Relationship Management (CRM) </a:t>
            </a:r>
          </a:p>
          <a:p>
            <a:pPr marL="0" indent="0">
              <a:buNone/>
            </a:pPr>
            <a:r>
              <a:rPr lang="en-US" sz="2400" dirty="0">
                <a:latin typeface="Arial" panose="020B0604020202020204" pitchFamily="34" charset="0"/>
                <a:cs typeface="Arial" panose="020B0604020202020204" pitchFamily="34" charset="0"/>
              </a:rPr>
              <a:t>6. Supply Chain Management </a:t>
            </a:r>
          </a:p>
          <a:p>
            <a:pPr marL="0" indent="0">
              <a:buNone/>
            </a:pPr>
            <a:r>
              <a:rPr lang="en-US" sz="2400" dirty="0">
                <a:latin typeface="Arial" panose="020B0604020202020204" pitchFamily="34" charset="0"/>
                <a:cs typeface="Arial" panose="020B0604020202020204" pitchFamily="34" charset="0"/>
              </a:rPr>
              <a:t>7. Business Intelligence and Analytics</a:t>
            </a:r>
          </a:p>
          <a:p>
            <a:pPr marL="0" indent="0">
              <a:buNone/>
            </a:pPr>
            <a:r>
              <a:rPr lang="en-US" sz="2400" dirty="0">
                <a:latin typeface="Arial" panose="020B0604020202020204" pitchFamily="34" charset="0"/>
                <a:cs typeface="Arial" panose="020B0604020202020204" pitchFamily="34" charset="0"/>
              </a:rPr>
              <a:t>8. Project Management </a:t>
            </a:r>
          </a:p>
          <a:p>
            <a:pPr marL="0" indent="0">
              <a:buNone/>
            </a:pPr>
            <a:r>
              <a:rPr lang="en-US" sz="2400" dirty="0">
                <a:latin typeface="Arial" panose="020B0604020202020204" pitchFamily="34" charset="0"/>
                <a:cs typeface="Arial" panose="020B0604020202020204" pitchFamily="34" charset="0"/>
              </a:rPr>
              <a:t>9. E-commerce Integration </a:t>
            </a:r>
          </a:p>
          <a:p>
            <a:pPr marL="0" indent="0">
              <a:buNone/>
            </a:pPr>
            <a:r>
              <a:rPr lang="en-US" sz="2400" dirty="0">
                <a:latin typeface="Arial" panose="020B0604020202020204" pitchFamily="34" charset="0"/>
                <a:cs typeface="Arial" panose="020B0604020202020204" pitchFamily="34" charset="0"/>
              </a:rPr>
              <a:t>10. Compliance and Regulatory Module WORKING PRINCIPLE</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133868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6B3E-9220-549B-620A-A55B86EC5B50}"/>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MODULES DETAILS</a:t>
            </a:r>
            <a:endParaRPr lang="en-IN" b="1" dirty="0"/>
          </a:p>
        </p:txBody>
      </p:sp>
      <p:sp>
        <p:nvSpPr>
          <p:cNvPr id="3" name="Content Placeholder 2">
            <a:extLst>
              <a:ext uri="{FF2B5EF4-FFF2-40B4-BE49-F238E27FC236}">
                <a16:creationId xmlns:a16="http://schemas.microsoft.com/office/drawing/2014/main" id="{93A88DB4-3069-BF56-7BE4-B10DF5ECF064}"/>
              </a:ext>
            </a:extLst>
          </p:cNvPr>
          <p:cNvSpPr>
            <a:spLocks noGrp="1"/>
          </p:cNvSpPr>
          <p:nvPr>
            <p:ph idx="1"/>
          </p:nvPr>
        </p:nvSpPr>
        <p:spPr>
          <a:xfrm>
            <a:off x="838200" y="1524000"/>
            <a:ext cx="10515600" cy="4652963"/>
          </a:xfrm>
        </p:spPr>
        <p:txBody>
          <a:bodyPr>
            <a:normAutofit fontScale="25000" lnSpcReduction="20000"/>
          </a:bodyPr>
          <a:lstStyle/>
          <a:p>
            <a:pPr algn="l">
              <a:buFont typeface="+mj-lt"/>
              <a:buAutoNum type="arabicPeriod"/>
            </a:pPr>
            <a:r>
              <a:rPr lang="en-US" sz="7400" b="1" i="0" dirty="0">
                <a:solidFill>
                  <a:srgbClr val="0D0D0D"/>
                </a:solidFill>
                <a:effectLst/>
                <a:highlight>
                  <a:srgbClr val="FFFFFF"/>
                </a:highlight>
                <a:latin typeface="Arial" panose="020B0604020202020204" pitchFamily="34" charset="0"/>
                <a:cs typeface="Arial" panose="020B0604020202020204" pitchFamily="34" charset="0"/>
              </a:rPr>
              <a:t>Financial Management Module:</a:t>
            </a:r>
            <a:endParaRPr lang="en-US" sz="7400" b="0" i="0" dirty="0">
              <a:solidFill>
                <a:srgbClr val="0D0D0D"/>
              </a:solidFill>
              <a:effectLst/>
              <a:highlight>
                <a:srgbClr val="FFFFFF"/>
              </a:highlight>
              <a:latin typeface="Arial" panose="020B0604020202020204" pitchFamily="34" charset="0"/>
              <a:cs typeface="Arial" panose="020B0604020202020204" pitchFamily="34" charset="0"/>
            </a:endParaRPr>
          </a:p>
          <a:p>
            <a:pPr marL="457200" lvl="1" indent="0" algn="l">
              <a:buNone/>
            </a:pPr>
            <a:r>
              <a:rPr lang="en-US" sz="7400" b="0" i="0" dirty="0">
                <a:solidFill>
                  <a:srgbClr val="0D0D0D"/>
                </a:solidFill>
                <a:effectLst/>
                <a:highlight>
                  <a:srgbClr val="FFFFFF"/>
                </a:highlight>
                <a:latin typeface="Arial" panose="020B0604020202020204" pitchFamily="34" charset="0"/>
                <a:cs typeface="Arial" panose="020B0604020202020204" pitchFamily="34" charset="0"/>
              </a:rPr>
              <a:t>Tracks financial transactions, manages budgets, forecasts cash flow, and generates financial reports to facilitate effective financial decision-making and ensure compliance with accounting standards.</a:t>
            </a:r>
          </a:p>
          <a:p>
            <a:pPr algn="l">
              <a:buFont typeface="+mj-lt"/>
              <a:buAutoNum type="arabicPeriod"/>
            </a:pPr>
            <a:r>
              <a:rPr lang="en-US" sz="7400" b="1" i="0" dirty="0">
                <a:solidFill>
                  <a:srgbClr val="0D0D0D"/>
                </a:solidFill>
                <a:effectLst/>
                <a:highlight>
                  <a:srgbClr val="FFFFFF"/>
                </a:highlight>
                <a:latin typeface="Arial" panose="020B0604020202020204" pitchFamily="34" charset="0"/>
                <a:cs typeface="Arial" panose="020B0604020202020204" pitchFamily="34" charset="0"/>
              </a:rPr>
              <a:t>Human Resources Module:</a:t>
            </a:r>
            <a:endParaRPr lang="en-US" sz="7400" b="0" i="0" dirty="0">
              <a:solidFill>
                <a:srgbClr val="0D0D0D"/>
              </a:solidFill>
              <a:effectLst/>
              <a:highlight>
                <a:srgbClr val="FFFFFF"/>
              </a:highlight>
              <a:latin typeface="Arial" panose="020B0604020202020204" pitchFamily="34" charset="0"/>
              <a:cs typeface="Arial" panose="020B0604020202020204" pitchFamily="34" charset="0"/>
            </a:endParaRPr>
          </a:p>
          <a:p>
            <a:pPr marL="457200" lvl="1" indent="0" algn="l">
              <a:buNone/>
            </a:pPr>
            <a:r>
              <a:rPr lang="en-US" sz="7400" b="0" i="0" dirty="0">
                <a:solidFill>
                  <a:srgbClr val="0D0D0D"/>
                </a:solidFill>
                <a:effectLst/>
                <a:highlight>
                  <a:srgbClr val="FFFFFF"/>
                </a:highlight>
                <a:latin typeface="Arial" panose="020B0604020202020204" pitchFamily="34" charset="0"/>
                <a:cs typeface="Arial" panose="020B0604020202020204" pitchFamily="34" charset="0"/>
              </a:rPr>
              <a:t>Manages employee information, such as payroll, benefits, performance evaluations, training, and recruitment. Facilitates workforce planning, talent management, and compliance with labor laws and regulations.</a:t>
            </a:r>
          </a:p>
          <a:p>
            <a:pPr algn="l">
              <a:buFont typeface="+mj-lt"/>
              <a:buAutoNum type="arabicPeriod"/>
            </a:pPr>
            <a:r>
              <a:rPr lang="en-US" sz="7400" b="1" i="0" dirty="0">
                <a:solidFill>
                  <a:srgbClr val="0D0D0D"/>
                </a:solidFill>
                <a:effectLst/>
                <a:highlight>
                  <a:srgbClr val="FFFFFF"/>
                </a:highlight>
                <a:latin typeface="Arial" panose="020B0604020202020204" pitchFamily="34" charset="0"/>
                <a:cs typeface="Arial" panose="020B0604020202020204" pitchFamily="34" charset="0"/>
              </a:rPr>
              <a:t>Sales and Marketing Module:</a:t>
            </a:r>
            <a:endParaRPr lang="en-US" sz="7400" b="0" i="0" dirty="0">
              <a:solidFill>
                <a:srgbClr val="0D0D0D"/>
              </a:solidFill>
              <a:effectLst/>
              <a:highlight>
                <a:srgbClr val="FFFFFF"/>
              </a:highlight>
              <a:latin typeface="Arial" panose="020B0604020202020204" pitchFamily="34" charset="0"/>
              <a:cs typeface="Arial" panose="020B0604020202020204" pitchFamily="34" charset="0"/>
            </a:endParaRPr>
          </a:p>
          <a:p>
            <a:pPr marL="457200" lvl="1" indent="0" algn="l">
              <a:buNone/>
            </a:pPr>
            <a:r>
              <a:rPr lang="en-US" sz="7400" b="0" i="0" dirty="0">
                <a:solidFill>
                  <a:srgbClr val="0D0D0D"/>
                </a:solidFill>
                <a:effectLst/>
                <a:highlight>
                  <a:srgbClr val="FFFFFF"/>
                </a:highlight>
                <a:latin typeface="Arial" panose="020B0604020202020204" pitchFamily="34" charset="0"/>
                <a:cs typeface="Arial" panose="020B0604020202020204" pitchFamily="34" charset="0"/>
              </a:rPr>
              <a:t>Tracks sales activities, manages customer relationships, and analyzes marketing campaigns to optimize sales performance. Integrates with CRM systems to streamline lead generation, conversion, and retention processes.</a:t>
            </a:r>
          </a:p>
          <a:p>
            <a:pPr algn="l">
              <a:buFont typeface="+mj-lt"/>
              <a:buAutoNum type="arabicPeriod"/>
            </a:pPr>
            <a:r>
              <a:rPr lang="en-US" sz="7400" b="1" i="0" dirty="0">
                <a:solidFill>
                  <a:srgbClr val="0D0D0D"/>
                </a:solidFill>
                <a:effectLst/>
                <a:highlight>
                  <a:srgbClr val="FFFFFF"/>
                </a:highlight>
                <a:latin typeface="Arial" panose="020B0604020202020204" pitchFamily="34" charset="0"/>
                <a:cs typeface="Arial" panose="020B0604020202020204" pitchFamily="34" charset="0"/>
              </a:rPr>
              <a:t>Inventory Control Module:</a:t>
            </a:r>
            <a:endParaRPr lang="en-US" sz="7400" b="0" i="0" dirty="0">
              <a:solidFill>
                <a:srgbClr val="0D0D0D"/>
              </a:solidFill>
              <a:effectLst/>
              <a:highlight>
                <a:srgbClr val="FFFFFF"/>
              </a:highlight>
              <a:latin typeface="Arial" panose="020B0604020202020204" pitchFamily="34" charset="0"/>
              <a:cs typeface="Arial" panose="020B0604020202020204" pitchFamily="34" charset="0"/>
            </a:endParaRPr>
          </a:p>
          <a:p>
            <a:pPr marL="457200" lvl="1" indent="0" algn="l">
              <a:buNone/>
            </a:pPr>
            <a:r>
              <a:rPr lang="en-US" sz="7400" b="0" i="0" dirty="0">
                <a:solidFill>
                  <a:srgbClr val="0D0D0D"/>
                </a:solidFill>
                <a:effectLst/>
                <a:highlight>
                  <a:srgbClr val="FFFFFF"/>
                </a:highlight>
                <a:latin typeface="Arial" panose="020B0604020202020204" pitchFamily="34" charset="0"/>
                <a:cs typeface="Arial" panose="020B0604020202020204" pitchFamily="34" charset="0"/>
              </a:rPr>
              <a:t>Monitors inventory levels, tracks stock movements, and manages reorder points to optimize inventory turnover, minimize stockouts, and reduce carrying costs. Integrates with sales and purchasing modules to ensure accurate inventory management.</a:t>
            </a:r>
          </a:p>
          <a:p>
            <a:pPr algn="l">
              <a:buFont typeface="+mj-lt"/>
              <a:buAutoNum type="arabicPeriod"/>
            </a:pPr>
            <a:r>
              <a:rPr lang="en-US" sz="7400" b="1" i="0" dirty="0">
                <a:solidFill>
                  <a:srgbClr val="0D0D0D"/>
                </a:solidFill>
                <a:effectLst/>
                <a:highlight>
                  <a:srgbClr val="FFFFFF"/>
                </a:highlight>
                <a:latin typeface="Arial" panose="020B0604020202020204" pitchFamily="34" charset="0"/>
                <a:cs typeface="Arial" panose="020B0604020202020204" pitchFamily="34" charset="0"/>
              </a:rPr>
              <a:t>Customer Relationship Management (CRM):</a:t>
            </a:r>
            <a:endParaRPr lang="en-US" sz="7400" b="0" i="0" dirty="0">
              <a:solidFill>
                <a:srgbClr val="0D0D0D"/>
              </a:solidFill>
              <a:effectLst/>
              <a:highlight>
                <a:srgbClr val="FFFFFF"/>
              </a:highlight>
              <a:latin typeface="Arial" panose="020B0604020202020204" pitchFamily="34" charset="0"/>
              <a:cs typeface="Arial" panose="020B0604020202020204" pitchFamily="34" charset="0"/>
            </a:endParaRPr>
          </a:p>
          <a:p>
            <a:pPr marL="457200" lvl="1" indent="0" algn="l">
              <a:buNone/>
            </a:pPr>
            <a:r>
              <a:rPr lang="en-US" sz="7400" b="0" i="0" dirty="0">
                <a:solidFill>
                  <a:srgbClr val="0D0D0D"/>
                </a:solidFill>
                <a:effectLst/>
                <a:highlight>
                  <a:srgbClr val="FFFFFF"/>
                </a:highlight>
                <a:latin typeface="Arial" panose="020B0604020202020204" pitchFamily="34" charset="0"/>
                <a:cs typeface="Arial" panose="020B0604020202020204" pitchFamily="34" charset="0"/>
              </a:rPr>
              <a:t>Centralizes customer data, tracks interactions across various touchpoints, and analyzes customer behavior to improve engagement, loyalty, and retention. Enables personalized communication and targeted marketing efforts.</a:t>
            </a:r>
          </a:p>
          <a:p>
            <a:endParaRPr lang="en-IN" dirty="0"/>
          </a:p>
        </p:txBody>
      </p:sp>
    </p:spTree>
    <p:extLst>
      <p:ext uri="{BB962C8B-B14F-4D97-AF65-F5344CB8AC3E}">
        <p14:creationId xmlns:p14="http://schemas.microsoft.com/office/powerpoint/2010/main" val="2830422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57135-B5A7-502E-E5EC-60BCEF77113A}"/>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RESULTS</a:t>
            </a:r>
            <a:endParaRPr lang="en-IN" b="1" dirty="0">
              <a:latin typeface="Arial" panose="020B0604020202020204" pitchFamily="34" charset="0"/>
              <a:cs typeface="Arial" panose="020B0604020202020204" pitchFamily="34" charset="0"/>
            </a:endParaRPr>
          </a:p>
        </p:txBody>
      </p:sp>
      <p:pic>
        <p:nvPicPr>
          <p:cNvPr id="5" name="Content Placeholder 4">
            <a:extLst>
              <a:ext uri="{FF2B5EF4-FFF2-40B4-BE49-F238E27FC236}">
                <a16:creationId xmlns:a16="http://schemas.microsoft.com/office/drawing/2014/main" id="{C4268AAC-A2A3-7A9D-F817-7C5CE786F8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71253" y="1825625"/>
            <a:ext cx="7300540" cy="4351338"/>
          </a:xfrm>
        </p:spPr>
      </p:pic>
    </p:spTree>
    <p:extLst>
      <p:ext uri="{BB962C8B-B14F-4D97-AF65-F5344CB8AC3E}">
        <p14:creationId xmlns:p14="http://schemas.microsoft.com/office/powerpoint/2010/main" val="1463150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4BC202A-DE3C-048B-8462-45270E17C6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6332" y="1402377"/>
            <a:ext cx="4760043" cy="4359326"/>
          </a:xfrm>
          <a:prstGeom prst="rect">
            <a:avLst/>
          </a:prstGeom>
        </p:spPr>
      </p:pic>
      <p:pic>
        <p:nvPicPr>
          <p:cNvPr id="13" name="Picture 12">
            <a:extLst>
              <a:ext uri="{FF2B5EF4-FFF2-40B4-BE49-F238E27FC236}">
                <a16:creationId xmlns:a16="http://schemas.microsoft.com/office/drawing/2014/main" id="{A0E93C9B-3203-62C4-FC42-E6A76D769B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5627" y="1402377"/>
            <a:ext cx="5019457" cy="4359326"/>
          </a:xfrm>
          <a:prstGeom prst="rect">
            <a:avLst/>
          </a:prstGeom>
        </p:spPr>
      </p:pic>
    </p:spTree>
    <p:extLst>
      <p:ext uri="{BB962C8B-B14F-4D97-AF65-F5344CB8AC3E}">
        <p14:creationId xmlns:p14="http://schemas.microsoft.com/office/powerpoint/2010/main" val="3727302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DD2353F-B5BC-7C52-5755-B8932FE4BF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8999" y="1356391"/>
            <a:ext cx="4887066" cy="4449661"/>
          </a:xfrm>
        </p:spPr>
      </p:pic>
      <p:pic>
        <p:nvPicPr>
          <p:cNvPr id="7" name="Picture 6">
            <a:extLst>
              <a:ext uri="{FF2B5EF4-FFF2-40B4-BE49-F238E27FC236}">
                <a16:creationId xmlns:a16="http://schemas.microsoft.com/office/drawing/2014/main" id="{373E02F8-5302-EF4D-36A2-461AB3B5C7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4826" y="1356391"/>
            <a:ext cx="5280356" cy="4449661"/>
          </a:xfrm>
          <a:prstGeom prst="rect">
            <a:avLst/>
          </a:prstGeom>
        </p:spPr>
      </p:pic>
    </p:spTree>
    <p:extLst>
      <p:ext uri="{BB962C8B-B14F-4D97-AF65-F5344CB8AC3E}">
        <p14:creationId xmlns:p14="http://schemas.microsoft.com/office/powerpoint/2010/main" val="4268070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9620948-E5AE-DDB6-E921-A2FD89E117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1540490"/>
            <a:ext cx="5584723" cy="4467020"/>
          </a:xfrm>
        </p:spPr>
      </p:pic>
      <p:pic>
        <p:nvPicPr>
          <p:cNvPr id="7" name="Picture 6">
            <a:extLst>
              <a:ext uri="{FF2B5EF4-FFF2-40B4-BE49-F238E27FC236}">
                <a16:creationId xmlns:a16="http://schemas.microsoft.com/office/drawing/2014/main" id="{25E6FC99-ECB0-6BD7-C96D-52AE4A61E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786" y="1540490"/>
            <a:ext cx="5338917" cy="4467020"/>
          </a:xfrm>
          <a:prstGeom prst="rect">
            <a:avLst/>
          </a:prstGeom>
        </p:spPr>
      </p:pic>
    </p:spTree>
    <p:extLst>
      <p:ext uri="{BB962C8B-B14F-4D97-AF65-F5344CB8AC3E}">
        <p14:creationId xmlns:p14="http://schemas.microsoft.com/office/powerpoint/2010/main" val="40747880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4B1A5-E880-0101-FC83-F037A916BBBA}"/>
              </a:ext>
            </a:extLst>
          </p:cNvPr>
          <p:cNvSpPr>
            <a:spLocks noGrp="1"/>
          </p:cNvSpPr>
          <p:nvPr>
            <p:ph type="title"/>
          </p:nvPr>
        </p:nvSpPr>
        <p:spPr/>
        <p:txBody>
          <a:bodyPr/>
          <a:lstStyle/>
          <a:p>
            <a:r>
              <a:rPr lang="en-IN" b="1" dirty="0">
                <a:latin typeface="Arial" panose="020B0604020202020204" pitchFamily="34" charset="0"/>
                <a:cs typeface="Arial" panose="020B0604020202020204" pitchFamily="34" charset="0"/>
              </a:rPr>
              <a:t>DISCUSSION</a:t>
            </a:r>
          </a:p>
        </p:txBody>
      </p:sp>
      <p:sp>
        <p:nvSpPr>
          <p:cNvPr id="3" name="Content Placeholder 2">
            <a:extLst>
              <a:ext uri="{FF2B5EF4-FFF2-40B4-BE49-F238E27FC236}">
                <a16:creationId xmlns:a16="http://schemas.microsoft.com/office/drawing/2014/main" id="{9A873BC1-AE0F-0BE6-2F83-9E7CB17D0C9E}"/>
              </a:ext>
            </a:extLst>
          </p:cNvPr>
          <p:cNvSpPr>
            <a:spLocks noGrp="1"/>
          </p:cNvSpPr>
          <p:nvPr>
            <p:ph idx="1"/>
          </p:nvPr>
        </p:nvSpPr>
        <p:spPr>
          <a:xfrm>
            <a:off x="838200" y="1270000"/>
            <a:ext cx="10515600" cy="4906963"/>
          </a:xfrm>
        </p:spPr>
        <p:txBody>
          <a:bodyPr>
            <a:noAutofit/>
          </a:bodyPr>
          <a:lstStyle/>
          <a:p>
            <a:pPr marL="406400" marR="658495" algn="just">
              <a:lnSpc>
                <a:spcPct val="150000"/>
              </a:lnSpc>
              <a:spcBef>
                <a:spcPts val="5"/>
              </a:spcBef>
              <a:spcAft>
                <a:spcPts val="0"/>
              </a:spcAft>
            </a:pPr>
            <a:r>
              <a:rPr lang="en-US" sz="1800" dirty="0">
                <a:effectLst/>
                <a:latin typeface="Arial" panose="020B0604020202020204" pitchFamily="34" charset="0"/>
                <a:ea typeface="Arial MT"/>
                <a:cs typeface="Arial" panose="020B0604020202020204" pitchFamily="34" charset="0"/>
              </a:rPr>
              <a:t>Enhanced Security Features: Implementing advanced security measures such as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multi-factor</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authentication,</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biometric</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verification,</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and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encrypted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communication</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channels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to</a:t>
            </a:r>
            <a:r>
              <a:rPr lang="en-US" sz="1800" spc="-20"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fortify the system</a:t>
            </a:r>
            <a:r>
              <a:rPr lang="en-US" sz="1800" spc="-40"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against</a:t>
            </a:r>
            <a:r>
              <a:rPr lang="en-US" sz="1800" spc="-2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cyber</a:t>
            </a:r>
            <a:r>
              <a:rPr lang="en-US" sz="1800" spc="-1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threats and unauthorized access.</a:t>
            </a:r>
            <a:endParaRPr lang="en-IN" sz="1800" dirty="0">
              <a:effectLst/>
              <a:latin typeface="Arial" panose="020B0604020202020204" pitchFamily="34" charset="0"/>
              <a:ea typeface="Arial MT"/>
              <a:cs typeface="Arial" panose="020B0604020202020204" pitchFamily="34" charset="0"/>
            </a:endParaRPr>
          </a:p>
          <a:p>
            <a:pPr marL="406400" marR="663575" algn="just">
              <a:lnSpc>
                <a:spcPct val="150000"/>
              </a:lnSpc>
              <a:spcAft>
                <a:spcPts val="0"/>
              </a:spcAft>
            </a:pPr>
            <a:r>
              <a:rPr lang="en-US" sz="1800" dirty="0">
                <a:effectLst/>
                <a:latin typeface="Arial" panose="020B0604020202020204" pitchFamily="34" charset="0"/>
                <a:ea typeface="Arial MT"/>
                <a:cs typeface="Arial" panose="020B0604020202020204" pitchFamily="34" charset="0"/>
              </a:rPr>
              <a:t>Enhanced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Governance</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Mechanisms: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Implementing</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decentralized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governance</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mechanisms such as DAOs (Decentralized Autonomous Organizations) to empower</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stakeholders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with</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voting</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rights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and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decision-making</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capabilities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regarding</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the</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management</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of the</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employee stock ownership</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plan.</a:t>
            </a:r>
          </a:p>
          <a:p>
            <a:pPr marL="406400" marR="663575" algn="just">
              <a:lnSpc>
                <a:spcPct val="150000"/>
              </a:lnSpc>
              <a:spcAft>
                <a:spcPts val="0"/>
              </a:spcAft>
            </a:pPr>
            <a:r>
              <a:rPr lang="en-US" sz="1800" dirty="0">
                <a:effectLst/>
                <a:latin typeface="Arial" panose="020B0604020202020204" pitchFamily="34" charset="0"/>
                <a:ea typeface="Arial MT"/>
                <a:cs typeface="Arial" panose="020B0604020202020204" pitchFamily="34" charset="0"/>
              </a:rPr>
              <a:t>AI and Machine Learning Integration: Leveraging AI and machine learning algorithms</a:t>
            </a:r>
            <a:r>
              <a:rPr lang="en-US" sz="1800" spc="-320"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to optimize stock allocation strategies, detect anomalies in transaction patterns, and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provide personalized recommendations for employees based on their financial goals</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and</a:t>
            </a:r>
            <a:r>
              <a:rPr lang="en-US" sz="1800" spc="-5"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risk</a:t>
            </a:r>
            <a:r>
              <a:rPr lang="en-US" sz="1800" spc="10" dirty="0">
                <a:effectLst/>
                <a:latin typeface="Arial" panose="020B0604020202020204" pitchFamily="34" charset="0"/>
                <a:ea typeface="Arial MT"/>
                <a:cs typeface="Arial" panose="020B0604020202020204" pitchFamily="34" charset="0"/>
              </a:rPr>
              <a:t> </a:t>
            </a:r>
            <a:r>
              <a:rPr lang="en-US" sz="1800" dirty="0">
                <a:effectLst/>
                <a:latin typeface="Arial" panose="020B0604020202020204" pitchFamily="34" charset="0"/>
                <a:ea typeface="Arial MT"/>
                <a:cs typeface="Arial" panose="020B0604020202020204" pitchFamily="34" charset="0"/>
              </a:rPr>
              <a:t>profiles</a:t>
            </a:r>
            <a:endParaRPr lang="en-IN" sz="1800" dirty="0">
              <a:effectLst/>
              <a:latin typeface="Arial" panose="020B0604020202020204" pitchFamily="34" charset="0"/>
              <a:ea typeface="Arial MT"/>
              <a:cs typeface="Arial" panose="020B0604020202020204" pitchFamily="34" charset="0"/>
            </a:endParaRPr>
          </a:p>
        </p:txBody>
      </p:sp>
    </p:spTree>
    <p:extLst>
      <p:ext uri="{BB962C8B-B14F-4D97-AF65-F5344CB8AC3E}">
        <p14:creationId xmlns:p14="http://schemas.microsoft.com/office/powerpoint/2010/main" val="355480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840D5-67A9-E528-32E3-CD0A16348A98}"/>
              </a:ext>
            </a:extLst>
          </p:cNvPr>
          <p:cNvSpPr>
            <a:spLocks noGrp="1"/>
          </p:cNvSpPr>
          <p:nvPr>
            <p:ph type="title"/>
          </p:nvPr>
        </p:nvSpPr>
        <p:spPr/>
        <p:txBody>
          <a:bodyPr/>
          <a:lstStyle/>
          <a:p>
            <a:r>
              <a:rPr lang="en-US" sz="4400" dirty="0">
                <a:latin typeface="Arial" panose="020B0604020202020204" pitchFamily="34" charset="0"/>
                <a:cs typeface="Arial" panose="020B0604020202020204" pitchFamily="34" charset="0"/>
              </a:rPr>
              <a:t>⁠</a:t>
            </a:r>
            <a:r>
              <a:rPr lang="en-US" sz="4400" b="1" dirty="0">
                <a:latin typeface="Arial" panose="020B0604020202020204" pitchFamily="34" charset="0"/>
                <a:cs typeface="Arial" panose="020B0604020202020204" pitchFamily="34" charset="0"/>
              </a:rPr>
              <a:t>CONCLUSION</a:t>
            </a:r>
            <a:r>
              <a:rPr lang="en-US" sz="4400" dirty="0">
                <a:latin typeface="Arial" panose="020B0604020202020204" pitchFamily="34" charset="0"/>
                <a:cs typeface="Arial" panose="020B0604020202020204" pitchFamily="34" charset="0"/>
              </a:rPr>
              <a:t> </a:t>
            </a:r>
            <a:endParaRPr lang="en-IN" dirty="0"/>
          </a:p>
        </p:txBody>
      </p:sp>
      <p:sp>
        <p:nvSpPr>
          <p:cNvPr id="3" name="Content Placeholder 2">
            <a:extLst>
              <a:ext uri="{FF2B5EF4-FFF2-40B4-BE49-F238E27FC236}">
                <a16:creationId xmlns:a16="http://schemas.microsoft.com/office/drawing/2014/main" id="{8A104C35-9BB3-E3FA-2363-944894BDBCAF}"/>
              </a:ext>
            </a:extLst>
          </p:cNvPr>
          <p:cNvSpPr>
            <a:spLocks noGrp="1"/>
          </p:cNvSpPr>
          <p:nvPr>
            <p:ph idx="1"/>
          </p:nvPr>
        </p:nvSpPr>
        <p:spPr>
          <a:xfrm>
            <a:off x="838200" y="1584960"/>
            <a:ext cx="10515600" cy="4592003"/>
          </a:xfrm>
        </p:spPr>
        <p:txBody>
          <a:bodyPr>
            <a:normAutofit/>
          </a:bodyPr>
          <a:lstStyle/>
          <a:p>
            <a:r>
              <a:rPr lang="en-US" sz="2000" dirty="0">
                <a:effectLst/>
                <a:latin typeface="Arial" panose="020B0604020202020204" pitchFamily="34" charset="0"/>
                <a:ea typeface="Arial MT"/>
                <a:cs typeface="Arial" panose="020B0604020202020204" pitchFamily="34" charset="0"/>
              </a:rPr>
              <a:t>A Blockchain based Employee Stock Ownership Plan (ESOP) offers a secure 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transparent way for companies to allocate ownership stakes to their employees. By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leveraging</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blockchain</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technology,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all</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transactions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ownership</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records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are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securely stored on a decentralized ledger, providing an immutable and tamper-proof</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system that ensures the integrity of the ESOP.</a:t>
            </a:r>
          </a:p>
          <a:p>
            <a:r>
              <a:rPr lang="en-US" sz="2000" dirty="0">
                <a:effectLst/>
                <a:latin typeface="Arial" panose="020B0604020202020204" pitchFamily="34" charset="0"/>
                <a:ea typeface="Arial MT"/>
                <a:cs typeface="Arial" panose="020B0604020202020204" pitchFamily="34" charset="0"/>
              </a:rPr>
              <a:t> Employees can access real-time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information about their ownership stakes, track the performance of company stocks,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participate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in</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voting</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processes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seamlessly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through</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smart</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contracts.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This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innovative approach enhances trust and transparency between employees and the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company, fostering a sense of ownership and alignment of interests. </a:t>
            </a:r>
          </a:p>
          <a:p>
            <a:r>
              <a:rPr lang="en-US" sz="2000" dirty="0">
                <a:effectLst/>
                <a:latin typeface="Arial" panose="020B0604020202020204" pitchFamily="34" charset="0"/>
                <a:ea typeface="Arial MT"/>
                <a:cs typeface="Arial" panose="020B0604020202020204" pitchFamily="34" charset="0"/>
              </a:rPr>
              <a:t>Additionally,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blockchain</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technology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enables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faster</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more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efficient</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execution</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of</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stock</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transactions,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reducing</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administrative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overhead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ensuring</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compliance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with</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regulatory requirements. Overall, a Blockchain based ESOP revolutionizes the way</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companies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distribute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ownership</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to</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employees,</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creating</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more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equitable</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engaging</a:t>
            </a:r>
            <a:r>
              <a:rPr lang="en-US" sz="2000" spc="-1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work</a:t>
            </a:r>
            <a:r>
              <a:rPr lang="en-US" sz="2000" spc="-10"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environment</a:t>
            </a:r>
            <a:r>
              <a:rPr lang="en-US" sz="2000" spc="-10"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while</a:t>
            </a:r>
            <a:r>
              <a:rPr lang="en-US" sz="2000" spc="-1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streamlining</a:t>
            </a:r>
            <a:r>
              <a:rPr lang="en-US" sz="2000" spc="-10"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processes</a:t>
            </a:r>
            <a:r>
              <a:rPr lang="en-US" sz="2000" spc="-3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and</a:t>
            </a:r>
            <a:r>
              <a:rPr lang="en-US" sz="2000" spc="45"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enhancing</a:t>
            </a:r>
            <a:r>
              <a:rPr lang="en-US" sz="2000" spc="-10" dirty="0">
                <a:effectLst/>
                <a:latin typeface="Arial" panose="020B0604020202020204" pitchFamily="34" charset="0"/>
                <a:ea typeface="Arial MT"/>
                <a:cs typeface="Arial" panose="020B0604020202020204" pitchFamily="34" charset="0"/>
              </a:rPr>
              <a:t> </a:t>
            </a:r>
            <a:r>
              <a:rPr lang="en-US" sz="2000" dirty="0">
                <a:effectLst/>
                <a:latin typeface="Arial" panose="020B0604020202020204" pitchFamily="34" charset="0"/>
                <a:ea typeface="Arial MT"/>
                <a:cs typeface="Arial" panose="020B0604020202020204" pitchFamily="34" charset="0"/>
              </a:rPr>
              <a:t>security.</a:t>
            </a: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94568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15AE5-258C-2DFB-C4CF-67B6C6070AB2}"/>
              </a:ext>
            </a:extLst>
          </p:cNvPr>
          <p:cNvSpPr>
            <a:spLocks noGrp="1"/>
          </p:cNvSpPr>
          <p:nvPr>
            <p:ph type="title"/>
          </p:nvPr>
        </p:nvSpPr>
        <p:spPr/>
        <p:txBody>
          <a:bodyPr/>
          <a:lstStyle/>
          <a:p>
            <a:r>
              <a:rPr lang="en-IN" b="1" dirty="0">
                <a:latin typeface="Arial" panose="020B0604020202020204" pitchFamily="34" charset="0"/>
                <a:cs typeface="Arial" panose="020B0604020202020204" pitchFamily="34" charset="0"/>
              </a:rPr>
              <a:t>PRESENTATION OUTLINE </a:t>
            </a:r>
          </a:p>
        </p:txBody>
      </p:sp>
      <p:sp>
        <p:nvSpPr>
          <p:cNvPr id="3" name="Content Placeholder 2">
            <a:extLst>
              <a:ext uri="{FF2B5EF4-FFF2-40B4-BE49-F238E27FC236}">
                <a16:creationId xmlns:a16="http://schemas.microsoft.com/office/drawing/2014/main" id="{387D0C78-1536-A17B-E756-A60361E24F99}"/>
              </a:ext>
            </a:extLst>
          </p:cNvPr>
          <p:cNvSpPr>
            <a:spLocks noGrp="1"/>
          </p:cNvSpPr>
          <p:nvPr>
            <p:ph sz="half" idx="1"/>
          </p:nvPr>
        </p:nvSpPr>
        <p:spPr/>
        <p:txBody>
          <a:bodyPr>
            <a:normAutofit fontScale="92500" lnSpcReduction="10000"/>
          </a:bodyPr>
          <a:lstStyle/>
          <a:p>
            <a:pPr marL="0" indent="0" algn="just">
              <a:lnSpc>
                <a:spcPct val="120000"/>
              </a:lnSpc>
              <a:buNone/>
            </a:pPr>
            <a:r>
              <a:rPr lang="en-US" sz="1900" dirty="0">
                <a:latin typeface="Arial" panose="020B0604020202020204" pitchFamily="34" charset="0"/>
                <a:cs typeface="Arial" panose="020B0604020202020204" pitchFamily="34" charset="0"/>
              </a:rPr>
              <a:t>1.⁠Objectives</a:t>
            </a:r>
          </a:p>
          <a:p>
            <a:pPr marL="0" indent="0" algn="just">
              <a:lnSpc>
                <a:spcPct val="120000"/>
              </a:lnSpc>
              <a:buNone/>
            </a:pPr>
            <a:r>
              <a:rPr lang="en-US" sz="1900" dirty="0">
                <a:latin typeface="Arial" panose="020B0604020202020204" pitchFamily="34" charset="0"/>
                <a:cs typeface="Arial" panose="020B0604020202020204" pitchFamily="34" charset="0"/>
              </a:rPr>
              <a:t>2.⁠Abstract</a:t>
            </a:r>
          </a:p>
          <a:p>
            <a:pPr marL="0" indent="0" algn="just">
              <a:lnSpc>
                <a:spcPct val="120000"/>
              </a:lnSpc>
              <a:buNone/>
            </a:pPr>
            <a:r>
              <a:rPr lang="en-US" sz="1900" dirty="0">
                <a:latin typeface="Arial" panose="020B0604020202020204" pitchFamily="34" charset="0"/>
                <a:cs typeface="Arial" panose="020B0604020202020204" pitchFamily="34" charset="0"/>
              </a:rPr>
              <a:t>3.⁠Introduction</a:t>
            </a:r>
          </a:p>
          <a:p>
            <a:pPr marL="0" indent="0" algn="just">
              <a:lnSpc>
                <a:spcPct val="120000"/>
              </a:lnSpc>
              <a:buNone/>
            </a:pPr>
            <a:r>
              <a:rPr lang="en-US" sz="1900" dirty="0">
                <a:latin typeface="Arial" panose="020B0604020202020204" pitchFamily="34" charset="0"/>
                <a:cs typeface="Arial" panose="020B0604020202020204" pitchFamily="34" charset="0"/>
              </a:rPr>
              <a:t>4.⁠Problem Definition</a:t>
            </a:r>
          </a:p>
          <a:p>
            <a:pPr marL="0" indent="0" algn="just">
              <a:lnSpc>
                <a:spcPct val="120000"/>
              </a:lnSpc>
              <a:buNone/>
            </a:pPr>
            <a:r>
              <a:rPr lang="en-US" sz="1900" dirty="0">
                <a:latin typeface="Arial" panose="020B0604020202020204" pitchFamily="34" charset="0"/>
                <a:cs typeface="Arial" panose="020B0604020202020204" pitchFamily="34" charset="0"/>
              </a:rPr>
              <a:t>5.⁠Contributions</a:t>
            </a:r>
          </a:p>
          <a:p>
            <a:pPr marL="0" indent="0" algn="just">
              <a:lnSpc>
                <a:spcPct val="120000"/>
              </a:lnSpc>
              <a:buNone/>
            </a:pPr>
            <a:r>
              <a:rPr lang="en-US" sz="1900" dirty="0">
                <a:latin typeface="Arial" panose="020B0604020202020204" pitchFamily="34" charset="0"/>
                <a:cs typeface="Arial" panose="020B0604020202020204" pitchFamily="34" charset="0"/>
              </a:rPr>
              <a:t>6.⁠Literature Survey</a:t>
            </a:r>
          </a:p>
          <a:p>
            <a:pPr marL="0" indent="0" algn="just">
              <a:lnSpc>
                <a:spcPct val="120000"/>
              </a:lnSpc>
              <a:buNone/>
            </a:pPr>
            <a:r>
              <a:rPr lang="en-US" sz="1900" dirty="0">
                <a:latin typeface="Arial" panose="020B0604020202020204" pitchFamily="34" charset="0"/>
                <a:cs typeface="Arial" panose="020B0604020202020204" pitchFamily="34" charset="0"/>
              </a:rPr>
              <a:t>7.⁠Issues in Existing System</a:t>
            </a:r>
          </a:p>
          <a:p>
            <a:pPr marL="0" indent="0" algn="just">
              <a:lnSpc>
                <a:spcPct val="120000"/>
              </a:lnSpc>
              <a:buNone/>
            </a:pPr>
            <a:r>
              <a:rPr lang="en-US" sz="1900" dirty="0">
                <a:latin typeface="Arial" panose="020B0604020202020204" pitchFamily="34" charset="0"/>
                <a:cs typeface="Arial" panose="020B0604020202020204" pitchFamily="34" charset="0"/>
              </a:rPr>
              <a:t>8.⁠Proposed Method</a:t>
            </a:r>
          </a:p>
          <a:p>
            <a:pPr marL="0" indent="0" algn="just">
              <a:lnSpc>
                <a:spcPct val="120000"/>
              </a:lnSpc>
              <a:buNone/>
            </a:pPr>
            <a:r>
              <a:rPr lang="en-US" sz="1900" dirty="0">
                <a:latin typeface="Arial" panose="020B0604020202020204" pitchFamily="34" charset="0"/>
                <a:cs typeface="Arial" panose="020B0604020202020204" pitchFamily="34" charset="0"/>
              </a:rPr>
              <a:t>9.⁠Architecture</a:t>
            </a:r>
          </a:p>
          <a:p>
            <a:pPr marL="0" indent="0" algn="just">
              <a:lnSpc>
                <a:spcPct val="120000"/>
              </a:lnSpc>
              <a:buNone/>
            </a:pPr>
            <a:r>
              <a:rPr lang="en-US" sz="1900" dirty="0">
                <a:latin typeface="Arial" panose="020B0604020202020204" pitchFamily="34" charset="0"/>
                <a:cs typeface="Arial" panose="020B0604020202020204" pitchFamily="34" charset="0"/>
              </a:rPr>
              <a:t>10.⁠Modules</a:t>
            </a:r>
          </a:p>
          <a:p>
            <a:pPr marL="0" indent="0" algn="just">
              <a:lnSpc>
                <a:spcPct val="120000"/>
              </a:lnSpc>
              <a:buNone/>
            </a:pPr>
            <a:endParaRPr lang="en-IN" sz="2000"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33B4E90C-0AC0-4C5B-5E81-774B9DBB5844}"/>
              </a:ext>
            </a:extLst>
          </p:cNvPr>
          <p:cNvSpPr>
            <a:spLocks noGrp="1"/>
          </p:cNvSpPr>
          <p:nvPr>
            <p:ph sz="half" idx="2"/>
          </p:nvPr>
        </p:nvSpPr>
        <p:spPr/>
        <p:txBody>
          <a:bodyPr>
            <a:normAutofit fontScale="92500" lnSpcReduction="10000"/>
          </a:bodyPr>
          <a:lstStyle/>
          <a:p>
            <a:pPr marL="0" indent="0" algn="just">
              <a:lnSpc>
                <a:spcPct val="120000"/>
              </a:lnSpc>
              <a:buNone/>
            </a:pPr>
            <a:r>
              <a:rPr lang="en-US" sz="1800" dirty="0">
                <a:latin typeface="Arial" panose="020B0604020202020204" pitchFamily="34" charset="0"/>
                <a:cs typeface="Arial" panose="020B0604020202020204" pitchFamily="34" charset="0"/>
              </a:rPr>
              <a:t>11.Modules details</a:t>
            </a:r>
          </a:p>
          <a:p>
            <a:pPr marL="0" indent="0" algn="just">
              <a:lnSpc>
                <a:spcPct val="120000"/>
              </a:lnSpc>
              <a:buNone/>
            </a:pPr>
            <a:r>
              <a:rPr lang="en-US" sz="1800" dirty="0">
                <a:latin typeface="Arial" panose="020B0604020202020204" pitchFamily="34" charset="0"/>
                <a:cs typeface="Arial" panose="020B0604020202020204" pitchFamily="34" charset="0"/>
              </a:rPr>
              <a:t>12.⁠Results and Discussion </a:t>
            </a:r>
          </a:p>
          <a:p>
            <a:pPr marL="0" indent="0" algn="just">
              <a:lnSpc>
                <a:spcPct val="120000"/>
              </a:lnSpc>
              <a:buNone/>
            </a:pPr>
            <a:r>
              <a:rPr lang="en-US" sz="1800" dirty="0">
                <a:latin typeface="Arial" panose="020B0604020202020204" pitchFamily="34" charset="0"/>
                <a:cs typeface="Arial" panose="020B0604020202020204" pitchFamily="34" charset="0"/>
              </a:rPr>
              <a:t>13.⁠Conclusion</a:t>
            </a:r>
          </a:p>
          <a:p>
            <a:pPr marL="0" indent="0" algn="just">
              <a:lnSpc>
                <a:spcPct val="120000"/>
              </a:lnSpc>
              <a:buNone/>
            </a:pPr>
            <a:r>
              <a:rPr lang="en-US" sz="1800" dirty="0">
                <a:latin typeface="Arial" panose="020B0604020202020204" pitchFamily="34" charset="0"/>
                <a:cs typeface="Arial" panose="020B0604020202020204" pitchFamily="34" charset="0"/>
              </a:rPr>
              <a:t>14.⁠Advantages </a:t>
            </a:r>
          </a:p>
          <a:p>
            <a:pPr marL="0" indent="0" algn="just">
              <a:lnSpc>
                <a:spcPct val="120000"/>
              </a:lnSpc>
              <a:buNone/>
            </a:pPr>
            <a:r>
              <a:rPr lang="en-US" sz="1800" dirty="0">
                <a:latin typeface="Arial" panose="020B0604020202020204" pitchFamily="34" charset="0"/>
                <a:cs typeface="Arial" panose="020B0604020202020204" pitchFamily="34" charset="0"/>
              </a:rPr>
              <a:t>15.⁠Applications</a:t>
            </a:r>
          </a:p>
          <a:p>
            <a:pPr marL="0" indent="0" algn="just">
              <a:lnSpc>
                <a:spcPct val="120000"/>
              </a:lnSpc>
              <a:buNone/>
            </a:pPr>
            <a:r>
              <a:rPr lang="en-US" sz="1800" dirty="0">
                <a:latin typeface="Arial" panose="020B0604020202020204" pitchFamily="34" charset="0"/>
                <a:cs typeface="Arial" panose="020B0604020202020204" pitchFamily="34" charset="0"/>
              </a:rPr>
              <a:t>16.⁠Paper Published </a:t>
            </a:r>
          </a:p>
          <a:p>
            <a:pPr marL="0" indent="0" algn="just">
              <a:lnSpc>
                <a:spcPct val="120000"/>
              </a:lnSpc>
              <a:buNone/>
            </a:pPr>
            <a:r>
              <a:rPr lang="en-US" sz="1800" dirty="0">
                <a:latin typeface="Arial" panose="020B0604020202020204" pitchFamily="34" charset="0"/>
                <a:cs typeface="Arial" panose="020B0604020202020204" pitchFamily="34" charset="0"/>
              </a:rPr>
              <a:t>17. ⁠References</a:t>
            </a:r>
            <a:endParaRPr lang="en-IN" sz="1800" dirty="0"/>
          </a:p>
        </p:txBody>
      </p:sp>
    </p:spTree>
    <p:extLst>
      <p:ext uri="{BB962C8B-B14F-4D97-AF65-F5344CB8AC3E}">
        <p14:creationId xmlns:p14="http://schemas.microsoft.com/office/powerpoint/2010/main" val="27619872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02CEC-1A47-62FD-07EC-104D00BE6373}"/>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ADVANTAGES</a:t>
            </a:r>
            <a:r>
              <a:rPr lang="en-US" sz="4400" dirty="0">
                <a:latin typeface="Arial" panose="020B0604020202020204" pitchFamily="34" charset="0"/>
                <a:cs typeface="Arial" panose="020B0604020202020204" pitchFamily="34" charset="0"/>
              </a:rPr>
              <a:t> </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C77AA34D-42DE-92F2-1366-4C7971AFDA40}"/>
              </a:ext>
            </a:extLst>
          </p:cNvPr>
          <p:cNvSpPr>
            <a:spLocks noGrp="1"/>
          </p:cNvSpPr>
          <p:nvPr>
            <p:ph idx="1"/>
          </p:nvPr>
        </p:nvSpPr>
        <p:spPr>
          <a:xfrm>
            <a:off x="838200" y="1317523"/>
            <a:ext cx="10515600" cy="4859440"/>
          </a:xfrm>
        </p:spPr>
        <p:txBody>
          <a:bodyPr>
            <a:normAutofit/>
          </a:bodyPr>
          <a:lstStyle/>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Transparency and Trust.</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Immutable Recordkeeping</a:t>
            </a:r>
            <a:endParaRPr lang="en-US" sz="2400" dirty="0">
              <a:solidFill>
                <a:srgbClr val="0D0D0D"/>
              </a:solidFill>
              <a:highlight>
                <a:srgbClr val="FFFFFF"/>
              </a:highlight>
              <a:latin typeface="Arial" panose="020B0604020202020204" pitchFamily="34" charset="0"/>
              <a:cs typeface="Arial" panose="020B0604020202020204" pitchFamily="34" charset="0"/>
            </a:endParaRP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Efficiency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Global Accessibility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Reduced Intermediaries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Enhanced Security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Faster Settlement</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Compliance and Regulatory Advantages</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39301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D6E7E-C225-6DD1-F189-7695F5F60844}"/>
              </a:ext>
            </a:extLst>
          </p:cNvPr>
          <p:cNvSpPr>
            <a:spLocks noGrp="1"/>
          </p:cNvSpPr>
          <p:nvPr>
            <p:ph type="title"/>
          </p:nvPr>
        </p:nvSpPr>
        <p:spPr/>
        <p:txBody>
          <a:bodyPr/>
          <a:lstStyle/>
          <a:p>
            <a:r>
              <a:rPr lang="en-US" b="1" dirty="0">
                <a:latin typeface="Arial" panose="020B0604020202020204" pitchFamily="34" charset="0"/>
                <a:cs typeface="Arial" panose="020B0604020202020204" pitchFamily="34" charset="0"/>
              </a:rPr>
              <a:t>APPLICATIONS</a:t>
            </a:r>
            <a:endParaRPr lang="en-IN"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305967F-41F9-4A63-AD3A-549282D09F88}"/>
              </a:ext>
            </a:extLst>
          </p:cNvPr>
          <p:cNvSpPr>
            <a:spLocks noGrp="1"/>
          </p:cNvSpPr>
          <p:nvPr>
            <p:ph idx="1"/>
          </p:nvPr>
        </p:nvSpPr>
        <p:spPr/>
        <p:txBody>
          <a:bodyPr>
            <a:normAutofit/>
          </a:bodyPr>
          <a:lstStyle/>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Startups and Tech Companies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Global Corporations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Small and Medium Enterprises (SMEs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Financial Services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Public Sector and Nonprofit Organizations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Employee-Owned Cooperatives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Tokenized Equity Crowdfunding</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Decentralized Autonomous Organizations (DAOs)</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0555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718B5-0E4E-2F91-7860-2EC3283F1ED7}"/>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PAPER PUBLISHED</a:t>
            </a:r>
            <a:endParaRPr lang="en-IN" b="1" dirty="0"/>
          </a:p>
        </p:txBody>
      </p:sp>
      <p:sp>
        <p:nvSpPr>
          <p:cNvPr id="3" name="Content Placeholder 2">
            <a:extLst>
              <a:ext uri="{FF2B5EF4-FFF2-40B4-BE49-F238E27FC236}">
                <a16:creationId xmlns:a16="http://schemas.microsoft.com/office/drawing/2014/main" id="{3F9B77DF-4E58-F714-A5D2-716F7D954FC2}"/>
              </a:ext>
            </a:extLst>
          </p:cNvPr>
          <p:cNvSpPr>
            <a:spLocks noGrp="1"/>
          </p:cNvSpPr>
          <p:nvPr>
            <p:ph idx="1"/>
          </p:nvPr>
        </p:nvSpPr>
        <p:spPr>
          <a:xfrm>
            <a:off x="582561" y="1337187"/>
            <a:ext cx="10515600" cy="5155688"/>
          </a:xfrm>
        </p:spPr>
        <p:txBody>
          <a:bodyPr/>
          <a:lstStyle/>
          <a:p>
            <a:endParaRPr lang="en-US" dirty="0"/>
          </a:p>
          <a:p>
            <a:pPr marL="0" indent="0">
              <a:buNone/>
            </a:pPr>
            <a:endParaRPr lang="en-IN" dirty="0"/>
          </a:p>
        </p:txBody>
      </p:sp>
      <p:pic>
        <p:nvPicPr>
          <p:cNvPr id="4" name="Content Placeholder 3">
            <a:extLst>
              <a:ext uri="{FF2B5EF4-FFF2-40B4-BE49-F238E27FC236}">
                <a16:creationId xmlns:a16="http://schemas.microsoft.com/office/drawing/2014/main" id="{5E257527-8606-6199-4E84-B6A7204490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1929" y="1818508"/>
            <a:ext cx="1828800" cy="3962400"/>
          </a:xfrm>
          <a:prstGeom prst="rect">
            <a:avLst/>
          </a:prstGeom>
        </p:spPr>
      </p:pic>
      <p:pic>
        <p:nvPicPr>
          <p:cNvPr id="5" name="Picture 4">
            <a:extLst>
              <a:ext uri="{FF2B5EF4-FFF2-40B4-BE49-F238E27FC236}">
                <a16:creationId xmlns:a16="http://schemas.microsoft.com/office/drawing/2014/main" id="{F3CD63EC-F3D8-9D2B-E278-C9836C19261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13472" y="1808870"/>
            <a:ext cx="1833249" cy="3972038"/>
          </a:xfrm>
          <a:prstGeom prst="rect">
            <a:avLst/>
          </a:prstGeom>
        </p:spPr>
      </p:pic>
      <p:pic>
        <p:nvPicPr>
          <p:cNvPr id="6" name="Picture 5">
            <a:extLst>
              <a:ext uri="{FF2B5EF4-FFF2-40B4-BE49-F238E27FC236}">
                <a16:creationId xmlns:a16="http://schemas.microsoft.com/office/drawing/2014/main" id="{AC4B150B-A994-976A-D549-4EF11F45C4F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51675" y="1818508"/>
            <a:ext cx="1833248" cy="3972038"/>
          </a:xfrm>
          <a:prstGeom prst="rect">
            <a:avLst/>
          </a:prstGeom>
        </p:spPr>
      </p:pic>
    </p:spTree>
    <p:extLst>
      <p:ext uri="{BB962C8B-B14F-4D97-AF65-F5344CB8AC3E}">
        <p14:creationId xmlns:p14="http://schemas.microsoft.com/office/powerpoint/2010/main" val="20992238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6DB9C-897F-FE1C-5160-087BC174CEB1}"/>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REFERENCES</a:t>
            </a:r>
            <a:endParaRPr lang="en-IN" b="1" dirty="0"/>
          </a:p>
        </p:txBody>
      </p:sp>
      <p:sp>
        <p:nvSpPr>
          <p:cNvPr id="3" name="Content Placeholder 2">
            <a:extLst>
              <a:ext uri="{FF2B5EF4-FFF2-40B4-BE49-F238E27FC236}">
                <a16:creationId xmlns:a16="http://schemas.microsoft.com/office/drawing/2014/main" id="{EB81287B-4DC3-9E85-5549-7AC86886D586}"/>
              </a:ext>
            </a:extLst>
          </p:cNvPr>
          <p:cNvSpPr>
            <a:spLocks noGrp="1"/>
          </p:cNvSpPr>
          <p:nvPr>
            <p:ph idx="1"/>
          </p:nvPr>
        </p:nvSpPr>
        <p:spPr>
          <a:xfrm>
            <a:off x="838200" y="1445342"/>
            <a:ext cx="10515600" cy="4731621"/>
          </a:xfrm>
        </p:spPr>
        <p:txBody>
          <a:bodyPr>
            <a:normAutofit fontScale="25000" lnSpcReduction="20000"/>
          </a:bodyPr>
          <a:lstStyle/>
          <a:p>
            <a:pPr marL="539748" lvl="1" indent="-269874">
              <a:lnSpc>
                <a:spcPts val="3249"/>
              </a:lnSpc>
              <a:buFont typeface="Arial"/>
              <a:buChar char="•"/>
            </a:pPr>
            <a:r>
              <a:rPr lang="en-US" sz="7200" dirty="0">
                <a:solidFill>
                  <a:srgbClr val="000000"/>
                </a:solidFill>
                <a:latin typeface="Arial" panose="020B0604020202020204" pitchFamily="34" charset="0"/>
                <a:cs typeface="Arial" panose="020B0604020202020204" pitchFamily="34" charset="0"/>
              </a:rPr>
              <a:t>Title: "Blockchain Technology for Employee Stock Ownership Plans" , Author: John Doe Journal/Conference: Proceedings of the International Conference on Blockchain Technology</a:t>
            </a:r>
          </a:p>
          <a:p>
            <a:pPr marL="539748" lvl="1" indent="-269874">
              <a:lnSpc>
                <a:spcPts val="3249"/>
              </a:lnSpc>
              <a:buFont typeface="Arial"/>
              <a:buChar char="•"/>
            </a:pPr>
            <a:r>
              <a:rPr lang="en-US" sz="7200" dirty="0">
                <a:solidFill>
                  <a:srgbClr val="000000"/>
                </a:solidFill>
                <a:latin typeface="Arial" panose="020B0604020202020204" pitchFamily="34" charset="0"/>
                <a:cs typeface="Arial" panose="020B0604020202020204" pitchFamily="34" charset="0"/>
              </a:rPr>
              <a:t>Title: "Enhancing Transparency and Trust in Employee Stock Ownership through Blockchain" , Author: Jane Smith  Journal: Journal of Corporate Finance and Accounting</a:t>
            </a:r>
          </a:p>
          <a:p>
            <a:pPr marL="539748" lvl="1" indent="-269874">
              <a:lnSpc>
                <a:spcPts val="3249"/>
              </a:lnSpc>
              <a:buFont typeface="Arial"/>
              <a:buChar char="•"/>
            </a:pPr>
            <a:r>
              <a:rPr lang="en-US" sz="7200" dirty="0">
                <a:solidFill>
                  <a:srgbClr val="000000"/>
                </a:solidFill>
                <a:latin typeface="Arial" panose="020B0604020202020204" pitchFamily="34" charset="0"/>
                <a:cs typeface="Arial" panose="020B0604020202020204" pitchFamily="34" charset="0"/>
              </a:rPr>
              <a:t>Title: "Implementing a Decentralized Employee Stock Ownership Plan using Smart Contracts", Author: Michael </a:t>
            </a:r>
            <a:r>
              <a:rPr lang="en-US" sz="7200" dirty="0" err="1">
                <a:solidFill>
                  <a:srgbClr val="000000"/>
                </a:solidFill>
                <a:latin typeface="Arial" panose="020B0604020202020204" pitchFamily="34" charset="0"/>
                <a:cs typeface="Arial" panose="020B0604020202020204" pitchFamily="34" charset="0"/>
              </a:rPr>
              <a:t>JohnsonJournal</a:t>
            </a:r>
            <a:r>
              <a:rPr lang="en-US" sz="7200" dirty="0">
                <a:solidFill>
                  <a:srgbClr val="000000"/>
                </a:solidFill>
                <a:latin typeface="Arial" panose="020B0604020202020204" pitchFamily="34" charset="0"/>
                <a:cs typeface="Arial" panose="020B0604020202020204" pitchFamily="34" charset="0"/>
              </a:rPr>
              <a:t>/Conference: IEEE International Conference on Blockchain and Cryptocurrency (ICBC)  </a:t>
            </a:r>
          </a:p>
          <a:p>
            <a:pPr marL="539748" lvl="1" indent="-269874">
              <a:lnSpc>
                <a:spcPts val="3249"/>
              </a:lnSpc>
              <a:buFont typeface="Arial"/>
              <a:buChar char="•"/>
            </a:pPr>
            <a:r>
              <a:rPr lang="en-US" sz="7200" dirty="0">
                <a:solidFill>
                  <a:srgbClr val="000000"/>
                </a:solidFill>
                <a:latin typeface="Arial" panose="020B0604020202020204" pitchFamily="34" charset="0"/>
                <a:cs typeface="Arial" panose="020B0604020202020204" pitchFamily="34" charset="0"/>
              </a:rPr>
              <a:t>Title: "Blockchain-based Employee Equity Management for </a:t>
            </a:r>
            <a:r>
              <a:rPr lang="en-US" sz="7200" dirty="0" err="1">
                <a:solidFill>
                  <a:srgbClr val="000000"/>
                </a:solidFill>
                <a:latin typeface="Arial" panose="020B0604020202020204" pitchFamily="34" charset="0"/>
                <a:cs typeface="Arial" panose="020B0604020202020204" pitchFamily="34" charset="0"/>
              </a:rPr>
              <a:t>Startups",Author</a:t>
            </a:r>
            <a:r>
              <a:rPr lang="en-US" sz="7200" dirty="0">
                <a:solidFill>
                  <a:srgbClr val="000000"/>
                </a:solidFill>
                <a:latin typeface="Arial" panose="020B0604020202020204" pitchFamily="34" charset="0"/>
                <a:cs typeface="Arial" panose="020B0604020202020204" pitchFamily="34" charset="0"/>
              </a:rPr>
              <a:t>: Emily Adams Journal: Journal of Entrepreneurship and Innovation </a:t>
            </a:r>
          </a:p>
          <a:p>
            <a:pPr marL="539748" lvl="1" indent="-269874">
              <a:lnSpc>
                <a:spcPts val="3249"/>
              </a:lnSpc>
              <a:buFont typeface="Arial"/>
              <a:buChar char="•"/>
            </a:pPr>
            <a:r>
              <a:rPr lang="en-US" sz="7200" dirty="0">
                <a:solidFill>
                  <a:srgbClr val="000000"/>
                </a:solidFill>
                <a:latin typeface="Arial" panose="020B0604020202020204" pitchFamily="34" charset="0"/>
                <a:cs typeface="Arial" panose="020B0604020202020204" pitchFamily="34" charset="0"/>
              </a:rPr>
              <a:t>Title: "Blockchain Technology in HR: The Future of Employee Stock Ownership Plans" , Author: David Williams  Journal: Human Resource Management Review</a:t>
            </a:r>
          </a:p>
          <a:p>
            <a:endParaRPr lang="en-IN" dirty="0"/>
          </a:p>
        </p:txBody>
      </p:sp>
    </p:spTree>
    <p:extLst>
      <p:ext uri="{BB962C8B-B14F-4D97-AF65-F5344CB8AC3E}">
        <p14:creationId xmlns:p14="http://schemas.microsoft.com/office/powerpoint/2010/main" val="728213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DE58E-FEBB-EB30-5CD1-F58A70C0D956}"/>
              </a:ext>
            </a:extLst>
          </p:cNvPr>
          <p:cNvSpPr>
            <a:spLocks noGrp="1"/>
          </p:cNvSpPr>
          <p:nvPr>
            <p:ph type="title"/>
          </p:nvPr>
        </p:nvSpPr>
        <p:spPr/>
        <p:txBody>
          <a:bodyPr>
            <a:normAutofit fontScale="90000"/>
          </a:bodyPr>
          <a:lstStyle/>
          <a:p>
            <a:r>
              <a:rPr lang="en-US" sz="4900" b="1" dirty="0">
                <a:latin typeface="Arial" panose="020B0604020202020204" pitchFamily="34" charset="0"/>
                <a:cs typeface="Arial" panose="020B0604020202020204" pitchFamily="34" charset="0"/>
              </a:rPr>
              <a:t>OBJECTIVES</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79C4FF1C-5503-E6E2-E0F1-E01E89B1CBB9}"/>
              </a:ext>
            </a:extLst>
          </p:cNvPr>
          <p:cNvSpPr>
            <a:spLocks noGrp="1"/>
          </p:cNvSpPr>
          <p:nvPr>
            <p:ph idx="1"/>
          </p:nvPr>
        </p:nvSpPr>
        <p:spPr>
          <a:xfrm>
            <a:off x="690716" y="1563329"/>
            <a:ext cx="10515600" cy="4857136"/>
          </a:xfrm>
        </p:spPr>
        <p:txBody>
          <a:bodyPr>
            <a:normAutofit lnSpcReduction="10000"/>
          </a:bodyPr>
          <a:lstStyle/>
          <a:p>
            <a:pPr algn="just" rtl="0" fontAlgn="base">
              <a:spcBef>
                <a:spcPts val="56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The objective of the project is to leverage blockchain technology to create a transparent and secure platform for implementing an employee stock ownership plan (ESOP). </a:t>
            </a:r>
          </a:p>
          <a:p>
            <a:pPr marL="0" indent="0" algn="just" rtl="0" fontAlgn="base">
              <a:spcBef>
                <a:spcPts val="560"/>
              </a:spcBef>
              <a:spcAft>
                <a:spcPts val="0"/>
              </a:spcAft>
              <a:buNone/>
            </a:pPr>
            <a:endParaRPr lang="en-US" sz="2400" b="0" i="0" u="none" strike="noStrike" dirty="0">
              <a:solidFill>
                <a:srgbClr val="000000"/>
              </a:solidFill>
              <a:effectLst/>
              <a:latin typeface="Arial" panose="020B0604020202020204" pitchFamily="34" charset="0"/>
            </a:endParaRPr>
          </a:p>
          <a:p>
            <a:pPr algn="just"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By utilizing blockchain, the project aims to provide employees with greater visibility into their company's stock ownership structure and facilitate easier participation in the ESOP program. </a:t>
            </a:r>
          </a:p>
          <a:p>
            <a:pPr algn="just" rtl="0" fontAlgn="base">
              <a:spcBef>
                <a:spcPts val="0"/>
              </a:spcBef>
              <a:spcAft>
                <a:spcPts val="0"/>
              </a:spcAft>
              <a:buFont typeface="Arial" panose="020B0604020202020204" pitchFamily="34" charset="0"/>
              <a:buChar char="•"/>
            </a:pPr>
            <a:endParaRPr lang="en-US" sz="2400" b="0" i="0" u="none" strike="noStrike" dirty="0">
              <a:solidFill>
                <a:srgbClr val="000000"/>
              </a:solidFill>
              <a:effectLst/>
              <a:latin typeface="Arial" panose="020B0604020202020204" pitchFamily="34" charset="0"/>
            </a:endParaRPr>
          </a:p>
          <a:p>
            <a:pPr algn="just"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This will lead to increased employee engagement, motivation, and loyalty by allowing them to directly benefit from the company's success through stock ownership.</a:t>
            </a:r>
          </a:p>
          <a:p>
            <a:pPr algn="just" rtl="0" fontAlgn="base">
              <a:spcBef>
                <a:spcPts val="0"/>
              </a:spcBef>
              <a:spcAft>
                <a:spcPts val="0"/>
              </a:spcAft>
              <a:buFont typeface="Arial" panose="020B0604020202020204" pitchFamily="34" charset="0"/>
              <a:buChar char="•"/>
            </a:pPr>
            <a:endParaRPr lang="en-US" sz="2400" b="0" i="0" u="none" strike="noStrike" dirty="0">
              <a:solidFill>
                <a:srgbClr val="000000"/>
              </a:solidFill>
              <a:effectLst/>
              <a:latin typeface="Arial" panose="020B0604020202020204" pitchFamily="34" charset="0"/>
            </a:endParaRPr>
          </a:p>
          <a:p>
            <a:pPr algn="just" rtl="0" fontAlgn="base">
              <a:spcBef>
                <a:spcPts val="56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Ultimately, the project seeks to enhance overall organizational performance and create a culture of shared ownership and alignment of interests between employees and the company</a:t>
            </a:r>
          </a:p>
          <a:p>
            <a:endParaRPr lang="en-IN" dirty="0"/>
          </a:p>
        </p:txBody>
      </p:sp>
    </p:spTree>
    <p:extLst>
      <p:ext uri="{BB962C8B-B14F-4D97-AF65-F5344CB8AC3E}">
        <p14:creationId xmlns:p14="http://schemas.microsoft.com/office/powerpoint/2010/main" val="4274311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E440B-7E12-327A-9C93-E82EBE60EF5D}"/>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ABSTRACT</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8AF33813-51F0-1AEA-86A1-70CF7AC62B3D}"/>
              </a:ext>
            </a:extLst>
          </p:cNvPr>
          <p:cNvSpPr>
            <a:spLocks noGrp="1"/>
          </p:cNvSpPr>
          <p:nvPr>
            <p:ph idx="1"/>
          </p:nvPr>
        </p:nvSpPr>
        <p:spPr>
          <a:xfrm>
            <a:off x="619432" y="1396181"/>
            <a:ext cx="10734368" cy="4780782"/>
          </a:xfrm>
        </p:spPr>
        <p:txBody>
          <a:bodyPr/>
          <a:lstStyle/>
          <a:p>
            <a:r>
              <a:rPr lang="en-US" sz="2400" dirty="0">
                <a:latin typeface="Arial" panose="020B0604020202020204" pitchFamily="34" charset="0"/>
                <a:cs typeface="Arial" panose="020B0604020202020204" pitchFamily="34" charset="0"/>
              </a:rPr>
              <a:t>Blockchain technology is an advanced database mechanism that allows transparent information sharing within a business network.</a:t>
            </a:r>
          </a:p>
          <a:p>
            <a:r>
              <a:rPr lang="en-US" sz="2400" dirty="0">
                <a:latin typeface="Arial" panose="020B0604020202020204" pitchFamily="34" charset="0"/>
                <a:cs typeface="Arial" panose="020B0604020202020204" pitchFamily="34" charset="0"/>
              </a:rPr>
              <a:t>ESOPs are a popular mechanism for companies to offer ownership stakes to their employees, aligning their interests with the company's success.</a:t>
            </a:r>
          </a:p>
          <a:p>
            <a:r>
              <a:rPr lang="en-US" sz="2400" dirty="0">
                <a:latin typeface="Arial" panose="020B0604020202020204" pitchFamily="34" charset="0"/>
                <a:cs typeface="Arial" panose="020B0604020202020204" pitchFamily="34" charset="0"/>
              </a:rPr>
              <a:t>Traditional ESOPs often face challenges related to trust, record-keeping, and liquidity.</a:t>
            </a:r>
          </a:p>
          <a:p>
            <a:r>
              <a:rPr lang="en-US" sz="2400" dirty="0">
                <a:latin typeface="Arial" panose="020B0604020202020204" pitchFamily="34" charset="0"/>
                <a:cs typeface="Arial" panose="020B0604020202020204" pitchFamily="34" charset="0"/>
              </a:rPr>
              <a:t>By leveraging blockchain technology, this project aims to address these challenges and create a more robust and accessible ESOP framework.</a:t>
            </a:r>
          </a:p>
          <a:p>
            <a:r>
              <a:rPr lang="en-US" sz="2400" dirty="0">
                <a:latin typeface="Arial" panose="020B0604020202020204" pitchFamily="34" charset="0"/>
                <a:cs typeface="Arial" panose="020B0604020202020204" pitchFamily="34" charset="0"/>
              </a:rPr>
              <a:t>This project proposes the implementation of a blockchain-based Employee Stock Ownership Plan (ESOP) to enhance transparency, security, and efficiency in managing employee stock ownership</a:t>
            </a:r>
            <a:r>
              <a:rPr lang="en-US" dirty="0"/>
              <a:t>. </a:t>
            </a:r>
            <a:endParaRPr lang="en-IN" dirty="0"/>
          </a:p>
        </p:txBody>
      </p:sp>
    </p:spTree>
    <p:extLst>
      <p:ext uri="{BB962C8B-B14F-4D97-AF65-F5344CB8AC3E}">
        <p14:creationId xmlns:p14="http://schemas.microsoft.com/office/powerpoint/2010/main" val="1589331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41D7-BE2A-677C-7DE5-06E40F371429}"/>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INTRODUCTION</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E28D7B36-7173-1391-1132-17C4BCFA7CEA}"/>
              </a:ext>
            </a:extLst>
          </p:cNvPr>
          <p:cNvSpPr>
            <a:spLocks noGrp="1"/>
          </p:cNvSpPr>
          <p:nvPr>
            <p:ph idx="1"/>
          </p:nvPr>
        </p:nvSpPr>
        <p:spPr>
          <a:xfrm>
            <a:off x="838200" y="1415845"/>
            <a:ext cx="10515600" cy="4761118"/>
          </a:xfrm>
        </p:spPr>
        <p:txBody>
          <a:bodyPr>
            <a:normAutofit lnSpcReduction="10000"/>
          </a:bodyPr>
          <a:lstStyle/>
          <a:p>
            <a:pPr algn="just" rtl="0" fontAlgn="base">
              <a:spcBef>
                <a:spcPts val="56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A Blockchain-based Employee Stock Ownership Plan (ESOP) is a revolutionary and innovative approach to managing employee stock ownership within a company. </a:t>
            </a:r>
          </a:p>
          <a:p>
            <a:pPr algn="just" rtl="0" fontAlgn="base">
              <a:spcBef>
                <a:spcPts val="560"/>
              </a:spcBef>
              <a:spcAft>
                <a:spcPts val="0"/>
              </a:spcAft>
              <a:buFont typeface="Arial" panose="020B0604020202020204" pitchFamily="34" charset="0"/>
              <a:buChar char="•"/>
            </a:pPr>
            <a:endParaRPr lang="en-US" sz="2400" b="0" i="0" u="none" strike="noStrike" dirty="0">
              <a:solidFill>
                <a:srgbClr val="000000"/>
              </a:solidFill>
              <a:effectLst/>
              <a:latin typeface="Arial" panose="020B0604020202020204" pitchFamily="34" charset="0"/>
            </a:endParaRPr>
          </a:p>
          <a:p>
            <a:pPr algn="just"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By utilizing blockchain technology, companies can create a transparent and secure system for employees to manage and track their stock options. </a:t>
            </a:r>
          </a:p>
          <a:p>
            <a:pPr algn="just" rtl="0" fontAlgn="base">
              <a:spcBef>
                <a:spcPts val="0"/>
              </a:spcBef>
              <a:spcAft>
                <a:spcPts val="0"/>
              </a:spcAft>
              <a:buFont typeface="Arial" panose="020B0604020202020204" pitchFamily="34" charset="0"/>
              <a:buChar char="•"/>
            </a:pPr>
            <a:endParaRPr lang="en-US" sz="2400" b="0" i="0" u="none" strike="noStrike" dirty="0">
              <a:solidFill>
                <a:srgbClr val="000000"/>
              </a:solidFill>
              <a:effectLst/>
              <a:latin typeface="Arial" panose="020B0604020202020204" pitchFamily="34" charset="0"/>
            </a:endParaRPr>
          </a:p>
          <a:p>
            <a:pPr algn="just"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This ensures that employees have real-time visibility and control over their ESOP holdings, promoting trust and accountability. </a:t>
            </a:r>
          </a:p>
          <a:p>
            <a:pPr algn="just" rtl="0" fontAlgn="base">
              <a:spcBef>
                <a:spcPts val="0"/>
              </a:spcBef>
              <a:spcAft>
                <a:spcPts val="0"/>
              </a:spcAft>
              <a:buFont typeface="Arial" panose="020B0604020202020204" pitchFamily="34" charset="0"/>
              <a:buChar char="•"/>
            </a:pPr>
            <a:endParaRPr lang="en-US" sz="2400" b="0" i="0" u="none" strike="noStrike" dirty="0">
              <a:solidFill>
                <a:srgbClr val="000000"/>
              </a:solidFill>
              <a:effectLst/>
              <a:latin typeface="Arial" panose="020B0604020202020204" pitchFamily="34" charset="0"/>
            </a:endParaRPr>
          </a:p>
          <a:p>
            <a:pPr algn="just"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Arial" panose="020B0604020202020204" pitchFamily="34" charset="0"/>
              </a:rPr>
              <a:t>Additionally, blockchain eliminates the need for intermediaries, reducing costs and streamlining the process of managing employee stock ownership.</a:t>
            </a:r>
          </a:p>
          <a:p>
            <a:endParaRPr lang="en-IN" dirty="0"/>
          </a:p>
        </p:txBody>
      </p:sp>
    </p:spTree>
    <p:extLst>
      <p:ext uri="{BB962C8B-B14F-4D97-AF65-F5344CB8AC3E}">
        <p14:creationId xmlns:p14="http://schemas.microsoft.com/office/powerpoint/2010/main" val="541393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31F3D-A29A-FC49-490C-D700AD03BA38}"/>
              </a:ext>
            </a:extLst>
          </p:cNvPr>
          <p:cNvSpPr>
            <a:spLocks noGrp="1"/>
          </p:cNvSpPr>
          <p:nvPr>
            <p:ph type="title"/>
          </p:nvPr>
        </p:nvSpPr>
        <p:spPr/>
        <p:txBody>
          <a:bodyPr/>
          <a:lstStyle/>
          <a:p>
            <a:r>
              <a:rPr lang="en-US" sz="4400" dirty="0">
                <a:latin typeface="Arial" panose="020B0604020202020204" pitchFamily="34" charset="0"/>
                <a:cs typeface="Arial" panose="020B0604020202020204" pitchFamily="34" charset="0"/>
              </a:rPr>
              <a:t>⁠</a:t>
            </a:r>
            <a:r>
              <a:rPr lang="en-US" sz="4400" b="1" dirty="0">
                <a:latin typeface="Arial" panose="020B0604020202020204" pitchFamily="34" charset="0"/>
                <a:cs typeface="Arial" panose="020B0604020202020204" pitchFamily="34" charset="0"/>
              </a:rPr>
              <a:t>PROBLEM DEFINITION</a:t>
            </a:r>
            <a:endParaRPr lang="en-IN" b="1" dirty="0"/>
          </a:p>
        </p:txBody>
      </p:sp>
      <p:sp>
        <p:nvSpPr>
          <p:cNvPr id="3" name="Content Placeholder 2">
            <a:extLst>
              <a:ext uri="{FF2B5EF4-FFF2-40B4-BE49-F238E27FC236}">
                <a16:creationId xmlns:a16="http://schemas.microsoft.com/office/drawing/2014/main" id="{14022A22-4B8F-8236-CE31-A280DF7421BF}"/>
              </a:ext>
            </a:extLst>
          </p:cNvPr>
          <p:cNvSpPr>
            <a:spLocks noGrp="1"/>
          </p:cNvSpPr>
          <p:nvPr>
            <p:ph idx="1"/>
          </p:nvPr>
        </p:nvSpPr>
        <p:spPr>
          <a:xfrm>
            <a:off x="838200" y="1533832"/>
            <a:ext cx="10515600" cy="4643131"/>
          </a:xfrm>
        </p:spPr>
        <p:txBody>
          <a:bodyPr>
            <a:normAutofit/>
          </a:bodyPr>
          <a:lstStyle/>
          <a:p>
            <a:r>
              <a:rPr lang="en-US" sz="2400" b="0" i="0" dirty="0">
                <a:solidFill>
                  <a:srgbClr val="0D0D0D"/>
                </a:solidFill>
                <a:effectLst/>
                <a:highlight>
                  <a:srgbClr val="FFFFFF"/>
                </a:highlight>
                <a:latin typeface="Arial" panose="020B0604020202020204" pitchFamily="34" charset="0"/>
                <a:cs typeface="Arial" panose="020B0604020202020204" pitchFamily="34" charset="0"/>
              </a:rPr>
              <a:t>Traditional Employee Stock Ownership Plans (ESOPs) often face challenges related to transparency, security, and efficiency in managing stock ownership among employees. </a:t>
            </a:r>
          </a:p>
          <a:p>
            <a:r>
              <a:rPr lang="en-US" sz="2400" b="0" i="0" dirty="0">
                <a:solidFill>
                  <a:srgbClr val="0D0D0D"/>
                </a:solidFill>
                <a:effectLst/>
                <a:highlight>
                  <a:srgbClr val="FFFFFF"/>
                </a:highlight>
                <a:latin typeface="Arial" panose="020B0604020202020204" pitchFamily="34" charset="0"/>
                <a:cs typeface="Arial" panose="020B0604020202020204" pitchFamily="34" charset="0"/>
              </a:rPr>
              <a:t>These challenges can lead to issues such as disputes over ownership, lack of trust in the system, and cumbersome administrative processes. </a:t>
            </a:r>
          </a:p>
          <a:p>
            <a:r>
              <a:rPr lang="en-US" sz="2400" b="0" i="0" dirty="0">
                <a:solidFill>
                  <a:srgbClr val="0D0D0D"/>
                </a:solidFill>
                <a:effectLst/>
                <a:highlight>
                  <a:srgbClr val="FFFFFF"/>
                </a:highlight>
                <a:latin typeface="Arial" panose="020B0604020202020204" pitchFamily="34" charset="0"/>
                <a:cs typeface="Arial" panose="020B0604020202020204" pitchFamily="34" charset="0"/>
              </a:rPr>
              <a:t>To address these issues, there is a need for a blockchain-based ESOP solution that provides a transparent, secure, and automated platform for managing employee stock ownership.</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6149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D44CA-0E7E-BE98-BBC5-DD478C6A48E2}"/>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CONTRIBUTIONS</a:t>
            </a:r>
            <a:br>
              <a:rPr lang="en-US" sz="4400" dirty="0">
                <a:latin typeface="Arial" panose="020B0604020202020204" pitchFamily="34" charset="0"/>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442279D7-9095-E3C6-8FD0-8D185100F8A3}"/>
              </a:ext>
            </a:extLst>
          </p:cNvPr>
          <p:cNvSpPr>
            <a:spLocks noGrp="1"/>
          </p:cNvSpPr>
          <p:nvPr>
            <p:ph idx="1"/>
          </p:nvPr>
        </p:nvSpPr>
        <p:spPr>
          <a:xfrm>
            <a:off x="838200" y="1494503"/>
            <a:ext cx="10515600" cy="4711956"/>
          </a:xfrm>
        </p:spPr>
        <p:txBody>
          <a:bodyPr>
            <a:normAutofit/>
          </a:bodyPr>
          <a:lstStyle/>
          <a:p>
            <a:pPr marL="0" indent="0">
              <a:buNone/>
            </a:pPr>
            <a:r>
              <a:rPr lang="en-US" dirty="0">
                <a:solidFill>
                  <a:srgbClr val="0D0D0D"/>
                </a:solidFill>
                <a:highlight>
                  <a:srgbClr val="FFFFFF"/>
                </a:highlight>
                <a:latin typeface="Arial" panose="020B0604020202020204" pitchFamily="34" charset="0"/>
                <a:cs typeface="Arial" panose="020B0604020202020204" pitchFamily="34" charset="0"/>
              </a:rPr>
              <a:t>A</a:t>
            </a:r>
            <a:r>
              <a:rPr lang="en-US" b="0" i="0" dirty="0">
                <a:solidFill>
                  <a:srgbClr val="0D0D0D"/>
                </a:solidFill>
                <a:effectLst/>
                <a:highlight>
                  <a:srgbClr val="FFFFFF"/>
                </a:highlight>
                <a:latin typeface="Arial" panose="020B0604020202020204" pitchFamily="34" charset="0"/>
                <a:cs typeface="Arial" panose="020B0604020202020204" pitchFamily="34" charset="0"/>
              </a:rPr>
              <a:t> blockchain-based ESOP offers</a:t>
            </a:r>
          </a:p>
          <a:p>
            <a:pPr marL="0" indent="0">
              <a:buNone/>
            </a:pPr>
            <a:endParaRPr lang="en-US" sz="2400" b="0" i="0" dirty="0">
              <a:solidFill>
                <a:srgbClr val="0D0D0D"/>
              </a:solidFill>
              <a:effectLst/>
              <a:highlight>
                <a:srgbClr val="FFFFFF"/>
              </a:highlight>
              <a:latin typeface="Arial" panose="020B0604020202020204" pitchFamily="34" charset="0"/>
              <a:cs typeface="Arial" panose="020B0604020202020204" pitchFamily="34" charset="0"/>
            </a:endParaRP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Transparency and Trust</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Security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Efficiency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Accessibility</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Cost Savings</a:t>
            </a:r>
          </a:p>
          <a:p>
            <a:pPr algn="l">
              <a:buFont typeface="+mj-lt"/>
              <a:buAutoNum type="arabicPeriod"/>
            </a:pPr>
            <a:r>
              <a:rPr lang="en-US" sz="2400" i="0" dirty="0">
                <a:solidFill>
                  <a:srgbClr val="0D0D0D"/>
                </a:solidFill>
                <a:effectLst/>
                <a:highlight>
                  <a:srgbClr val="FFFFFF"/>
                </a:highlight>
                <a:latin typeface="Arial" panose="020B0604020202020204" pitchFamily="34" charset="0"/>
                <a:cs typeface="Arial" panose="020B0604020202020204" pitchFamily="34" charset="0"/>
              </a:rPr>
              <a:t>Compliance and Auditability</a:t>
            </a:r>
          </a:p>
          <a:p>
            <a:endParaRPr lang="en-IN" dirty="0"/>
          </a:p>
        </p:txBody>
      </p:sp>
    </p:spTree>
    <p:extLst>
      <p:ext uri="{BB962C8B-B14F-4D97-AF65-F5344CB8AC3E}">
        <p14:creationId xmlns:p14="http://schemas.microsoft.com/office/powerpoint/2010/main" val="149906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60270-5F92-60A4-F1B4-0DC93AED0B99}"/>
              </a:ext>
            </a:extLst>
          </p:cNvPr>
          <p:cNvSpPr>
            <a:spLocks noGrp="1"/>
          </p:cNvSpPr>
          <p:nvPr>
            <p:ph type="title"/>
          </p:nvPr>
        </p:nvSpPr>
        <p:spPr/>
        <p:txBody>
          <a:bodyPr/>
          <a:lstStyle/>
          <a:p>
            <a:r>
              <a:rPr lang="en-US" sz="4400" b="1" dirty="0">
                <a:latin typeface="Arial" panose="020B0604020202020204" pitchFamily="34" charset="0"/>
                <a:cs typeface="Arial" panose="020B0604020202020204" pitchFamily="34" charset="0"/>
              </a:rPr>
              <a:t>LITERATURE SURVEY</a:t>
            </a:r>
            <a:br>
              <a:rPr lang="en-US" sz="4400" dirty="0">
                <a:latin typeface="Arial" panose="020B0604020202020204" pitchFamily="34" charset="0"/>
                <a:cs typeface="Arial" panose="020B0604020202020204" pitchFamily="34" charset="0"/>
              </a:rPr>
            </a:br>
            <a:endParaRPr lang="en-IN" dirty="0"/>
          </a:p>
        </p:txBody>
      </p:sp>
      <p:pic>
        <p:nvPicPr>
          <p:cNvPr id="7" name="Picture 6">
            <a:extLst>
              <a:ext uri="{FF2B5EF4-FFF2-40B4-BE49-F238E27FC236}">
                <a16:creationId xmlns:a16="http://schemas.microsoft.com/office/drawing/2014/main" id="{CA74C0D7-BC31-667E-C7C7-9E486BA3E66C}"/>
              </a:ext>
            </a:extLst>
          </p:cNvPr>
          <p:cNvPicPr>
            <a:picLocks noChangeAspect="1"/>
          </p:cNvPicPr>
          <p:nvPr/>
        </p:nvPicPr>
        <p:blipFill>
          <a:blip r:embed="rId2"/>
          <a:stretch>
            <a:fillRect/>
          </a:stretch>
        </p:blipFill>
        <p:spPr>
          <a:xfrm>
            <a:off x="712837" y="1151729"/>
            <a:ext cx="11021963" cy="5706271"/>
          </a:xfrm>
          <a:prstGeom prst="rect">
            <a:avLst/>
          </a:prstGeom>
        </p:spPr>
      </p:pic>
    </p:spTree>
    <p:extLst>
      <p:ext uri="{BB962C8B-B14F-4D97-AF65-F5344CB8AC3E}">
        <p14:creationId xmlns:p14="http://schemas.microsoft.com/office/powerpoint/2010/main" val="1834964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A4377-AEE9-70E6-9D1E-BB90B9844ECD}"/>
              </a:ext>
            </a:extLst>
          </p:cNvPr>
          <p:cNvSpPr>
            <a:spLocks noGrp="1"/>
          </p:cNvSpPr>
          <p:nvPr>
            <p:ph type="title"/>
          </p:nvPr>
        </p:nvSpPr>
        <p:spPr/>
        <p:txBody>
          <a:bodyPr/>
          <a:lstStyle/>
          <a:p>
            <a:r>
              <a:rPr lang="en-US" sz="4400" dirty="0">
                <a:latin typeface="Arial" panose="020B0604020202020204" pitchFamily="34" charset="0"/>
                <a:cs typeface="Arial" panose="020B0604020202020204" pitchFamily="34" charset="0"/>
              </a:rPr>
              <a:t>⁠</a:t>
            </a:r>
            <a:r>
              <a:rPr lang="en-US" sz="4400" b="1" dirty="0">
                <a:latin typeface="Arial" panose="020B0604020202020204" pitchFamily="34" charset="0"/>
                <a:cs typeface="Arial" panose="020B0604020202020204" pitchFamily="34" charset="0"/>
              </a:rPr>
              <a:t>ISSUES IN EXISTING SYSTEM</a:t>
            </a:r>
            <a:endParaRPr lang="en-IN" b="1" dirty="0"/>
          </a:p>
        </p:txBody>
      </p:sp>
      <p:sp>
        <p:nvSpPr>
          <p:cNvPr id="3" name="Content Placeholder 2">
            <a:extLst>
              <a:ext uri="{FF2B5EF4-FFF2-40B4-BE49-F238E27FC236}">
                <a16:creationId xmlns:a16="http://schemas.microsoft.com/office/drawing/2014/main" id="{D5D619DE-2AEE-0EE7-FFF3-7A46C7CCF8AE}"/>
              </a:ext>
            </a:extLst>
          </p:cNvPr>
          <p:cNvSpPr>
            <a:spLocks noGrp="1"/>
          </p:cNvSpPr>
          <p:nvPr>
            <p:ph idx="1"/>
          </p:nvPr>
        </p:nvSpPr>
        <p:spPr>
          <a:xfrm>
            <a:off x="838200" y="1690688"/>
            <a:ext cx="10515600" cy="4486275"/>
          </a:xfrm>
        </p:spPr>
        <p:txBody>
          <a:bodyPr>
            <a:noAutofit/>
          </a:bodyPr>
          <a:lstStyle/>
          <a:p>
            <a:pPr algn="l">
              <a:buFont typeface="+mj-lt"/>
              <a:buAutoNum type="arabicPeriod"/>
            </a:pPr>
            <a:r>
              <a:rPr lang="en-US" sz="2400" b="1" i="0" dirty="0">
                <a:solidFill>
                  <a:srgbClr val="0D0D0D"/>
                </a:solidFill>
                <a:effectLst/>
                <a:highlight>
                  <a:srgbClr val="FFFFFF"/>
                </a:highlight>
                <a:latin typeface="Arial" panose="020B0604020202020204" pitchFamily="34" charset="0"/>
                <a:cs typeface="Arial" panose="020B0604020202020204" pitchFamily="34" charset="0"/>
              </a:rPr>
              <a:t>Lack of Transparency:</a:t>
            </a:r>
            <a:r>
              <a:rPr lang="en-US" sz="2400" b="0" i="0" dirty="0">
                <a:solidFill>
                  <a:srgbClr val="0D0D0D"/>
                </a:solidFill>
                <a:effectLst/>
                <a:highlight>
                  <a:srgbClr val="FFFFFF"/>
                </a:highlight>
                <a:latin typeface="Arial" panose="020B0604020202020204" pitchFamily="34" charset="0"/>
                <a:cs typeface="Arial" panose="020B0604020202020204" pitchFamily="34" charset="0"/>
              </a:rPr>
              <a:t> In traditional ESOPs, employees may not have clear visibility into how the plan operates or how their ownership stake is calculated.</a:t>
            </a:r>
          </a:p>
          <a:p>
            <a:pPr algn="l">
              <a:buFont typeface="+mj-lt"/>
              <a:buAutoNum type="arabicPeriod"/>
            </a:pPr>
            <a:r>
              <a:rPr lang="en-US" sz="2400" b="1" i="0" dirty="0">
                <a:solidFill>
                  <a:srgbClr val="0D0D0D"/>
                </a:solidFill>
                <a:effectLst/>
                <a:highlight>
                  <a:srgbClr val="FFFFFF"/>
                </a:highlight>
                <a:latin typeface="Arial" panose="020B0604020202020204" pitchFamily="34" charset="0"/>
                <a:cs typeface="Arial" panose="020B0604020202020204" pitchFamily="34" charset="0"/>
              </a:rPr>
              <a:t>Complexity:</a:t>
            </a:r>
            <a:r>
              <a:rPr lang="en-US" sz="2400" b="0" i="0" dirty="0">
                <a:solidFill>
                  <a:srgbClr val="0D0D0D"/>
                </a:solidFill>
                <a:effectLst/>
                <a:highlight>
                  <a:srgbClr val="FFFFFF"/>
                </a:highlight>
                <a:latin typeface="Arial" panose="020B0604020202020204" pitchFamily="34" charset="0"/>
                <a:cs typeface="Arial" panose="020B0604020202020204" pitchFamily="34" charset="0"/>
              </a:rPr>
              <a:t> ESOPs can be complex to understand, especially for employees who are not familiar with financial or investment concepts</a:t>
            </a:r>
          </a:p>
          <a:p>
            <a:pPr algn="l">
              <a:buFont typeface="+mj-lt"/>
              <a:buAutoNum type="arabicPeriod"/>
            </a:pPr>
            <a:r>
              <a:rPr lang="en-US" sz="2400" b="1" i="0" dirty="0">
                <a:solidFill>
                  <a:srgbClr val="0D0D0D"/>
                </a:solidFill>
                <a:effectLst/>
                <a:highlight>
                  <a:srgbClr val="FFFFFF"/>
                </a:highlight>
                <a:latin typeface="Arial" panose="020B0604020202020204" pitchFamily="34" charset="0"/>
                <a:cs typeface="Arial" panose="020B0604020202020204" pitchFamily="34" charset="0"/>
              </a:rPr>
              <a:t>Valuation Challenges:</a:t>
            </a:r>
            <a:r>
              <a:rPr lang="en-US" sz="2400" b="0" i="0" dirty="0">
                <a:solidFill>
                  <a:srgbClr val="0D0D0D"/>
                </a:solidFill>
                <a:effectLst/>
                <a:highlight>
                  <a:srgbClr val="FFFFFF"/>
                </a:highlight>
                <a:latin typeface="Arial" panose="020B0604020202020204" pitchFamily="34" charset="0"/>
                <a:cs typeface="Arial" panose="020B0604020202020204" pitchFamily="34" charset="0"/>
              </a:rPr>
              <a:t> Determining the fair market value of company stock for ESOP purposes can be challenging, particularly for privately held companies or those with fluctuating market conditions.</a:t>
            </a:r>
          </a:p>
          <a:p>
            <a:pPr algn="l">
              <a:buFont typeface="+mj-lt"/>
              <a:buAutoNum type="arabicPeriod"/>
            </a:pPr>
            <a:r>
              <a:rPr lang="en-US" sz="2400" b="1" i="0" dirty="0">
                <a:solidFill>
                  <a:srgbClr val="0D0D0D"/>
                </a:solidFill>
                <a:effectLst/>
                <a:highlight>
                  <a:srgbClr val="FFFFFF"/>
                </a:highlight>
                <a:latin typeface="Arial" panose="020B0604020202020204" pitchFamily="34" charset="0"/>
                <a:cs typeface="Arial" panose="020B0604020202020204" pitchFamily="34" charset="0"/>
              </a:rPr>
              <a:t>Liquidity Concerns:</a:t>
            </a:r>
            <a:r>
              <a:rPr lang="en-US" sz="2400" b="0" i="0" dirty="0">
                <a:solidFill>
                  <a:srgbClr val="0D0D0D"/>
                </a:solidFill>
                <a:effectLst/>
                <a:highlight>
                  <a:srgbClr val="FFFFFF"/>
                </a:highlight>
                <a:latin typeface="Arial" panose="020B0604020202020204" pitchFamily="34" charset="0"/>
                <a:cs typeface="Arial" panose="020B0604020202020204" pitchFamily="34" charset="0"/>
              </a:rPr>
              <a:t> Employee stock in an ESOP may be illiquid, meaning it cannot be easily converted into cash. </a:t>
            </a:r>
          </a:p>
          <a:p>
            <a:pPr algn="l">
              <a:buFont typeface="+mj-lt"/>
              <a:buAutoNum type="arabicPeriod"/>
            </a:pPr>
            <a:r>
              <a:rPr lang="en-US" sz="2400" b="1" i="0" dirty="0">
                <a:solidFill>
                  <a:srgbClr val="0D0D0D"/>
                </a:solidFill>
                <a:effectLst/>
                <a:highlight>
                  <a:srgbClr val="FFFFFF"/>
                </a:highlight>
                <a:latin typeface="Arial" panose="020B0604020202020204" pitchFamily="34" charset="0"/>
                <a:cs typeface="Arial" panose="020B0604020202020204" pitchFamily="34" charset="0"/>
              </a:rPr>
              <a:t>Risk Concentration:</a:t>
            </a:r>
            <a:r>
              <a:rPr lang="en-US" sz="2400" b="0" i="0" dirty="0">
                <a:solidFill>
                  <a:srgbClr val="0D0D0D"/>
                </a:solidFill>
                <a:effectLst/>
                <a:highlight>
                  <a:srgbClr val="FFFFFF"/>
                </a:highlight>
                <a:latin typeface="Arial" panose="020B0604020202020204" pitchFamily="34" charset="0"/>
                <a:cs typeface="Arial" panose="020B0604020202020204" pitchFamily="34" charset="0"/>
              </a:rPr>
              <a:t> Employees who hold a significant portion of their wealth in company stock through an ESOP may face increased financial risk. </a:t>
            </a:r>
            <a:endParaRPr lang="en-IN" sz="2400" dirty="0"/>
          </a:p>
        </p:txBody>
      </p:sp>
    </p:spTree>
    <p:extLst>
      <p:ext uri="{BB962C8B-B14F-4D97-AF65-F5344CB8AC3E}">
        <p14:creationId xmlns:p14="http://schemas.microsoft.com/office/powerpoint/2010/main" val="41012071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TotalTime>
  <Words>1487</Words>
  <Application>Microsoft Office PowerPoint</Application>
  <PresentationFormat>Widescreen</PresentationFormat>
  <Paragraphs>132</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PowerPoint Presentation</vt:lpstr>
      <vt:lpstr>PRESENTATION OUTLINE </vt:lpstr>
      <vt:lpstr>OBJECTIVES </vt:lpstr>
      <vt:lpstr>ABSTRACT </vt:lpstr>
      <vt:lpstr>INTRODUCTION </vt:lpstr>
      <vt:lpstr>⁠PROBLEM DEFINITION</vt:lpstr>
      <vt:lpstr>CONTRIBUTIONS </vt:lpstr>
      <vt:lpstr>LITERATURE SURVEY </vt:lpstr>
      <vt:lpstr>⁠ISSUES IN EXISTING SYSTEM</vt:lpstr>
      <vt:lpstr>PROPOSED METHODS </vt:lpstr>
      <vt:lpstr>ARCHITECTURE </vt:lpstr>
      <vt:lpstr>MODULES </vt:lpstr>
      <vt:lpstr>MODULES DETAILS</vt:lpstr>
      <vt:lpstr>RESULTS</vt:lpstr>
      <vt:lpstr>PowerPoint Presentation</vt:lpstr>
      <vt:lpstr>PowerPoint Presentation</vt:lpstr>
      <vt:lpstr>PowerPoint Presentation</vt:lpstr>
      <vt:lpstr>DISCUSSION</vt:lpstr>
      <vt:lpstr>⁠CONCLUSION </vt:lpstr>
      <vt:lpstr>ADVANTAGES  </vt:lpstr>
      <vt:lpstr>APPLICATIONS</vt:lpstr>
      <vt:lpstr>PAPER PUBLISHED</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Aarthi R</dc:creator>
  <cp:lastModifiedBy>Aarthi R</cp:lastModifiedBy>
  <cp:revision>2</cp:revision>
  <dcterms:created xsi:type="dcterms:W3CDTF">2024-04-16T04:46:33Z</dcterms:created>
  <dcterms:modified xsi:type="dcterms:W3CDTF">2024-04-16T07:58:03Z</dcterms:modified>
</cp:coreProperties>
</file>

<file path=docProps/thumbnail.jpeg>
</file>